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6"/>
  </p:notesMasterIdLst>
  <p:sldIdLst>
    <p:sldId id="1423" r:id="rId2"/>
    <p:sldId id="1520" r:id="rId3"/>
    <p:sldId id="1510" r:id="rId4"/>
    <p:sldId id="1504" r:id="rId5"/>
    <p:sldId id="1443" r:id="rId6"/>
    <p:sldId id="1449" r:id="rId7"/>
    <p:sldId id="1451" r:id="rId8"/>
    <p:sldId id="1452" r:id="rId9"/>
    <p:sldId id="1450" r:id="rId10"/>
    <p:sldId id="1505" r:id="rId11"/>
    <p:sldId id="1454" r:id="rId12"/>
    <p:sldId id="1456" r:id="rId13"/>
    <p:sldId id="1512" r:id="rId14"/>
    <p:sldId id="1523" r:id="rId15"/>
    <p:sldId id="1522" r:id="rId16"/>
    <p:sldId id="1458" r:id="rId17"/>
    <p:sldId id="1434" r:id="rId18"/>
    <p:sldId id="1438" r:id="rId19"/>
    <p:sldId id="1463" r:id="rId20"/>
    <p:sldId id="1467" r:id="rId21"/>
    <p:sldId id="1501" r:id="rId22"/>
    <p:sldId id="1506" r:id="rId23"/>
    <p:sldId id="1437" r:id="rId24"/>
    <p:sldId id="1461" r:id="rId25"/>
    <p:sldId id="1462" r:id="rId26"/>
    <p:sldId id="1497" r:id="rId27"/>
    <p:sldId id="1468" r:id="rId28"/>
    <p:sldId id="1518" r:id="rId29"/>
    <p:sldId id="1519" r:id="rId30"/>
    <p:sldId id="1498" r:id="rId31"/>
    <p:sldId id="1507" r:id="rId32"/>
    <p:sldId id="1513" r:id="rId33"/>
    <p:sldId id="1477" r:id="rId34"/>
    <p:sldId id="1479" r:id="rId35"/>
    <p:sldId id="1488" r:id="rId36"/>
    <p:sldId id="1490" r:id="rId37"/>
    <p:sldId id="1500" r:id="rId38"/>
    <p:sldId id="1499" r:id="rId39"/>
    <p:sldId id="1481" r:id="rId40"/>
    <p:sldId id="1487" r:id="rId41"/>
    <p:sldId id="1495" r:id="rId42"/>
    <p:sldId id="1508" r:id="rId43"/>
    <p:sldId id="1516" r:id="rId44"/>
    <p:sldId id="1514"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417"/>
    <p:restoredTop sz="94743"/>
  </p:normalViewPr>
  <p:slideViewPr>
    <p:cSldViewPr snapToGrid="0" snapToObjects="1">
      <p:cViewPr varScale="1">
        <p:scale>
          <a:sx n="138" d="100"/>
          <a:sy n="138" d="100"/>
        </p:scale>
        <p:origin x="1880" y="19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image" Target="../media/image6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1B53EA-6E20-C946-A0D1-0DEE099CBFBA}" type="datetimeFigureOut">
              <a:rPr lang="en-US" smtClean="0"/>
              <a:t>9/2/19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58D142-ECBA-CF45-A6C4-5B6D33BFAB82}" type="slidenum">
              <a:rPr lang="en-US" smtClean="0"/>
              <a:t>‹#›</a:t>
            </a:fld>
            <a:endParaRPr lang="en-US"/>
          </a:p>
        </p:txBody>
      </p:sp>
    </p:spTree>
    <p:extLst>
      <p:ext uri="{BB962C8B-B14F-4D97-AF65-F5344CB8AC3E}">
        <p14:creationId xmlns:p14="http://schemas.microsoft.com/office/powerpoint/2010/main" val="810409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5B06E18-C002-443D-9415-8AEA288989AF}" type="slidenum">
              <a:rPr lang="en-US" altLang="zh-CN" smtClean="0"/>
              <a:pPr>
                <a:defRPr/>
              </a:pPr>
              <a:t>1</a:t>
            </a:fld>
            <a:endParaRPr lang="en-US" altLang="zh-CN"/>
          </a:p>
        </p:txBody>
      </p:sp>
    </p:spTree>
    <p:extLst>
      <p:ext uri="{BB962C8B-B14F-4D97-AF65-F5344CB8AC3E}">
        <p14:creationId xmlns:p14="http://schemas.microsoft.com/office/powerpoint/2010/main" val="1721302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5B06E18-C002-443D-9415-8AEA288989AF}" type="slidenum">
              <a:rPr lang="en-US" altLang="zh-CN" smtClean="0"/>
              <a:pPr>
                <a:defRPr/>
              </a:pPr>
              <a:t>3</a:t>
            </a:fld>
            <a:endParaRPr lang="en-US" altLang="zh-CN"/>
          </a:p>
        </p:txBody>
      </p:sp>
    </p:spTree>
    <p:extLst>
      <p:ext uri="{BB962C8B-B14F-4D97-AF65-F5344CB8AC3E}">
        <p14:creationId xmlns:p14="http://schemas.microsoft.com/office/powerpoint/2010/main" val="2647539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5B06E18-C002-443D-9415-8AEA288989AF}" type="slidenum">
              <a:rPr lang="en-US" altLang="zh-CN" smtClean="0"/>
              <a:pPr>
                <a:defRPr/>
              </a:pPr>
              <a:t>4</a:t>
            </a:fld>
            <a:endParaRPr lang="en-US" altLang="zh-CN"/>
          </a:p>
        </p:txBody>
      </p:sp>
    </p:spTree>
    <p:extLst>
      <p:ext uri="{BB962C8B-B14F-4D97-AF65-F5344CB8AC3E}">
        <p14:creationId xmlns:p14="http://schemas.microsoft.com/office/powerpoint/2010/main" val="3065408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5B06E18-C002-443D-9415-8AEA288989AF}" type="slidenum">
              <a:rPr lang="en-US" altLang="zh-CN" smtClean="0"/>
              <a:pPr>
                <a:defRPr/>
              </a:pPr>
              <a:t>10</a:t>
            </a:fld>
            <a:endParaRPr lang="en-US" altLang="zh-CN"/>
          </a:p>
        </p:txBody>
      </p:sp>
    </p:spTree>
    <p:extLst>
      <p:ext uri="{BB962C8B-B14F-4D97-AF65-F5344CB8AC3E}">
        <p14:creationId xmlns:p14="http://schemas.microsoft.com/office/powerpoint/2010/main" val="2621847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5B06E18-C002-443D-9415-8AEA288989AF}" type="slidenum">
              <a:rPr lang="en-US" altLang="zh-CN" smtClean="0"/>
              <a:pPr>
                <a:defRPr/>
              </a:pPr>
              <a:t>18</a:t>
            </a:fld>
            <a:endParaRPr lang="en-US" altLang="zh-CN"/>
          </a:p>
        </p:txBody>
      </p:sp>
    </p:spTree>
    <p:extLst>
      <p:ext uri="{BB962C8B-B14F-4D97-AF65-F5344CB8AC3E}">
        <p14:creationId xmlns:p14="http://schemas.microsoft.com/office/powerpoint/2010/main" val="500075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5B06E18-C002-443D-9415-8AEA288989AF}" type="slidenum">
              <a:rPr lang="en-US" altLang="zh-CN" smtClean="0"/>
              <a:pPr>
                <a:defRPr/>
              </a:pPr>
              <a:t>22</a:t>
            </a:fld>
            <a:endParaRPr lang="en-US" altLang="zh-CN"/>
          </a:p>
        </p:txBody>
      </p:sp>
    </p:spTree>
    <p:extLst>
      <p:ext uri="{BB962C8B-B14F-4D97-AF65-F5344CB8AC3E}">
        <p14:creationId xmlns:p14="http://schemas.microsoft.com/office/powerpoint/2010/main" val="1380904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5B06E18-C002-443D-9415-8AEA288989AF}" type="slidenum">
              <a:rPr lang="en-US" altLang="zh-CN" smtClean="0"/>
              <a:pPr>
                <a:defRPr/>
              </a:pPr>
              <a:t>31</a:t>
            </a:fld>
            <a:endParaRPr lang="en-US" altLang="zh-CN"/>
          </a:p>
        </p:txBody>
      </p:sp>
    </p:spTree>
    <p:extLst>
      <p:ext uri="{BB962C8B-B14F-4D97-AF65-F5344CB8AC3E}">
        <p14:creationId xmlns:p14="http://schemas.microsoft.com/office/powerpoint/2010/main" val="3840341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5B06E18-C002-443D-9415-8AEA288989AF}" type="slidenum">
              <a:rPr lang="en-US" altLang="zh-CN" smtClean="0"/>
              <a:pPr>
                <a:defRPr/>
              </a:pPr>
              <a:t>42</a:t>
            </a:fld>
            <a:endParaRPr lang="en-US" altLang="zh-CN"/>
          </a:p>
        </p:txBody>
      </p:sp>
    </p:spTree>
    <p:extLst>
      <p:ext uri="{BB962C8B-B14F-4D97-AF65-F5344CB8AC3E}">
        <p14:creationId xmlns:p14="http://schemas.microsoft.com/office/powerpoint/2010/main" val="2910733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60CC7FD-D1B0-A44E-9107-34A83274461A}" type="datetimeFigureOut">
              <a:rPr lang="en-US" smtClean="0"/>
              <a:t>9/2/19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2A39BB-56A5-CC43-BB50-5775FC3073D0}" type="slidenum">
              <a:rPr lang="en-US" smtClean="0"/>
              <a:t>‹#›</a:t>
            </a:fld>
            <a:endParaRPr lang="en-US"/>
          </a:p>
        </p:txBody>
      </p:sp>
    </p:spTree>
    <p:extLst>
      <p:ext uri="{BB962C8B-B14F-4D97-AF65-F5344CB8AC3E}">
        <p14:creationId xmlns:p14="http://schemas.microsoft.com/office/powerpoint/2010/main" val="600851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CC7FD-D1B0-A44E-9107-34A83274461A}" type="datetimeFigureOut">
              <a:rPr lang="en-US" smtClean="0"/>
              <a:t>9/2/19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2A39BB-56A5-CC43-BB50-5775FC3073D0}" type="slidenum">
              <a:rPr lang="en-US" smtClean="0"/>
              <a:t>‹#›</a:t>
            </a:fld>
            <a:endParaRPr lang="en-US"/>
          </a:p>
        </p:txBody>
      </p:sp>
    </p:spTree>
    <p:extLst>
      <p:ext uri="{BB962C8B-B14F-4D97-AF65-F5344CB8AC3E}">
        <p14:creationId xmlns:p14="http://schemas.microsoft.com/office/powerpoint/2010/main" val="198050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CC7FD-D1B0-A44E-9107-34A83274461A}" type="datetimeFigureOut">
              <a:rPr lang="en-US" smtClean="0"/>
              <a:t>9/2/19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2A39BB-56A5-CC43-BB50-5775FC3073D0}" type="slidenum">
              <a:rPr lang="en-US" smtClean="0"/>
              <a:t>‹#›</a:t>
            </a:fld>
            <a:endParaRPr lang="en-US"/>
          </a:p>
        </p:txBody>
      </p:sp>
    </p:spTree>
    <p:extLst>
      <p:ext uri="{BB962C8B-B14F-4D97-AF65-F5344CB8AC3E}">
        <p14:creationId xmlns:p14="http://schemas.microsoft.com/office/powerpoint/2010/main" val="40341308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内容">
    <p:spTree>
      <p:nvGrpSpPr>
        <p:cNvPr id="1" name=""/>
        <p:cNvGrpSpPr/>
        <p:nvPr/>
      </p:nvGrpSpPr>
      <p:grpSpPr>
        <a:xfrm>
          <a:off x="0" y="0"/>
          <a:ext cx="0" cy="0"/>
          <a:chOff x="0" y="0"/>
          <a:chExt cx="0" cy="0"/>
        </a:xfrm>
      </p:grpSpPr>
      <p:pic>
        <p:nvPicPr>
          <p:cNvPr id="11265" name="Picture 1" descr="C:\Users\wangzq\Desktop\31.jpg"/>
          <p:cNvPicPr>
            <a:picLocks noChangeAspect="1" noChangeArrowheads="1"/>
          </p:cNvPicPr>
          <p:nvPr userDrawn="1"/>
        </p:nvPicPr>
        <p:blipFill rotWithShape="1">
          <a:blip r:embed="rId2" cstate="print"/>
          <a:srcRect l="2733" t="4994" r="22728"/>
          <a:stretch/>
        </p:blipFill>
        <p:spPr bwMode="auto">
          <a:xfrm>
            <a:off x="0" y="0"/>
            <a:ext cx="9144000" cy="4057644"/>
          </a:xfrm>
          <a:prstGeom prst="rect">
            <a:avLst/>
          </a:prstGeom>
          <a:noFill/>
        </p:spPr>
      </p:pic>
      <p:cxnSp>
        <p:nvCxnSpPr>
          <p:cNvPr id="6" name="直接连接符 5"/>
          <p:cNvCxnSpPr>
            <a:cxnSpLocks/>
          </p:cNvCxnSpPr>
          <p:nvPr userDrawn="1"/>
        </p:nvCxnSpPr>
        <p:spPr>
          <a:xfrm>
            <a:off x="0" y="6377013"/>
            <a:ext cx="9134487" cy="4102"/>
          </a:xfrm>
          <a:prstGeom prst="line">
            <a:avLst/>
          </a:prstGeom>
          <a:ln w="38100">
            <a:solidFill>
              <a:srgbClr val="3580B7"/>
            </a:solidFill>
          </a:ln>
        </p:spPr>
        <p:style>
          <a:lnRef idx="1">
            <a:schemeClr val="accent1"/>
          </a:lnRef>
          <a:fillRef idx="0">
            <a:schemeClr val="accent1"/>
          </a:fillRef>
          <a:effectRef idx="0">
            <a:schemeClr val="accent1"/>
          </a:effectRef>
          <a:fontRef idx="minor">
            <a:schemeClr val="tx1"/>
          </a:fontRef>
        </p:style>
      </p:cxnSp>
      <p:sp>
        <p:nvSpPr>
          <p:cNvPr id="8" name="Rectangle 6"/>
          <p:cNvSpPr txBox="1">
            <a:spLocks noChangeArrowheads="1"/>
          </p:cNvSpPr>
          <p:nvPr userDrawn="1"/>
        </p:nvSpPr>
        <p:spPr>
          <a:xfrm>
            <a:off x="0" y="6486525"/>
            <a:ext cx="623510" cy="371475"/>
          </a:xfrm>
          <a:prstGeom prst="rect">
            <a:avLst/>
          </a:prstGeom>
          <a:ln/>
        </p:spPr>
        <p:txBody>
          <a:bodyPr/>
          <a:lstStyle>
            <a:lvl1pPr>
              <a:defRPr b="1"/>
            </a:lvl1pPr>
          </a:lstStyle>
          <a:p>
            <a:pPr marL="0" marR="0" lvl="0" indent="0" algn="l" defTabSz="685783" rtl="0" eaLnBrk="1" fontAlgn="base" latinLnBrk="0" hangingPunct="1">
              <a:lnSpc>
                <a:spcPct val="100000"/>
              </a:lnSpc>
              <a:spcBef>
                <a:spcPct val="0"/>
              </a:spcBef>
              <a:spcAft>
                <a:spcPct val="0"/>
              </a:spcAft>
              <a:buClrTx/>
              <a:buSzTx/>
              <a:buFontTx/>
              <a:buNone/>
              <a:tabLst/>
              <a:defRPr/>
            </a:pPr>
            <a:fld id="{F820B250-B1D4-40C9-976E-514A4C2B8910}" type="slidenum">
              <a:rPr kumimoji="0" lang="en-US" altLang="zh-CN" sz="1351" b="1" i="0" u="none" strike="noStrike" kern="1200" cap="none" spc="0" normalizeH="0" baseline="0" noProof="0" smtClean="0">
                <a:ln>
                  <a:noFill/>
                </a:ln>
                <a:solidFill>
                  <a:srgbClr val="000000"/>
                </a:solidFill>
                <a:effectLst/>
                <a:uLnTx/>
                <a:uFillTx/>
                <a:latin typeface="Arial" panose="020B0604020202020204" pitchFamily="34" charset="0"/>
                <a:ea typeface="隶书" pitchFamily="49" charset="-122"/>
                <a:cs typeface="+mn-cs"/>
              </a:rPr>
              <a:pPr marL="0" marR="0" lvl="0" indent="0" algn="l" defTabSz="685783" rtl="0" eaLnBrk="1" fontAlgn="base" latinLnBrk="0" hangingPunct="1">
                <a:lnSpc>
                  <a:spcPct val="100000"/>
                </a:lnSpc>
                <a:spcBef>
                  <a:spcPct val="0"/>
                </a:spcBef>
                <a:spcAft>
                  <a:spcPct val="0"/>
                </a:spcAft>
                <a:buClrTx/>
                <a:buSzTx/>
                <a:buFontTx/>
                <a:buNone/>
                <a:tabLst/>
                <a:defRPr/>
              </a:pPr>
              <a:t>‹#›</a:t>
            </a:fld>
            <a:endParaRPr kumimoji="0" lang="en-US" altLang="zh-CN" sz="1351" b="1" i="0" u="none" strike="noStrike" kern="1200" cap="none" spc="0" normalizeH="0" baseline="0" noProof="0" dirty="0">
              <a:ln>
                <a:noFill/>
              </a:ln>
              <a:solidFill>
                <a:srgbClr val="000000"/>
              </a:solidFill>
              <a:effectLst/>
              <a:uLnTx/>
              <a:uFillTx/>
              <a:latin typeface="Arial" panose="020B0604020202020204" pitchFamily="34" charset="0"/>
              <a:ea typeface="隶书" pitchFamily="49" charset="-122"/>
              <a:cs typeface="+mn-cs"/>
            </a:endParaRPr>
          </a:p>
        </p:txBody>
      </p:sp>
    </p:spTree>
    <p:extLst>
      <p:ext uri="{BB962C8B-B14F-4D97-AF65-F5344CB8AC3E}">
        <p14:creationId xmlns:p14="http://schemas.microsoft.com/office/powerpoint/2010/main" val="2408657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0CC7FD-D1B0-A44E-9107-34A83274461A}" type="datetimeFigureOut">
              <a:rPr lang="en-US" smtClean="0"/>
              <a:t>9/2/19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2A39BB-56A5-CC43-BB50-5775FC3073D0}" type="slidenum">
              <a:rPr lang="en-US" smtClean="0"/>
              <a:t>‹#›</a:t>
            </a:fld>
            <a:endParaRPr lang="en-US"/>
          </a:p>
        </p:txBody>
      </p:sp>
    </p:spTree>
    <p:extLst>
      <p:ext uri="{BB962C8B-B14F-4D97-AF65-F5344CB8AC3E}">
        <p14:creationId xmlns:p14="http://schemas.microsoft.com/office/powerpoint/2010/main" val="531734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0CC7FD-D1B0-A44E-9107-34A83274461A}" type="datetimeFigureOut">
              <a:rPr lang="en-US" smtClean="0"/>
              <a:t>9/2/19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2A39BB-56A5-CC43-BB50-5775FC3073D0}" type="slidenum">
              <a:rPr lang="en-US" smtClean="0"/>
              <a:t>‹#›</a:t>
            </a:fld>
            <a:endParaRPr lang="en-US"/>
          </a:p>
        </p:txBody>
      </p:sp>
    </p:spTree>
    <p:extLst>
      <p:ext uri="{BB962C8B-B14F-4D97-AF65-F5344CB8AC3E}">
        <p14:creationId xmlns:p14="http://schemas.microsoft.com/office/powerpoint/2010/main" val="78652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0CC7FD-D1B0-A44E-9107-34A83274461A}" type="datetimeFigureOut">
              <a:rPr lang="en-US" smtClean="0"/>
              <a:t>9/2/19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2A39BB-56A5-CC43-BB50-5775FC3073D0}" type="slidenum">
              <a:rPr lang="en-US" smtClean="0"/>
              <a:t>‹#›</a:t>
            </a:fld>
            <a:endParaRPr lang="en-US"/>
          </a:p>
        </p:txBody>
      </p:sp>
    </p:spTree>
    <p:extLst>
      <p:ext uri="{BB962C8B-B14F-4D97-AF65-F5344CB8AC3E}">
        <p14:creationId xmlns:p14="http://schemas.microsoft.com/office/powerpoint/2010/main" val="518974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0CC7FD-D1B0-A44E-9107-34A83274461A}" type="datetimeFigureOut">
              <a:rPr lang="en-US" smtClean="0"/>
              <a:t>9/2/19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2A39BB-56A5-CC43-BB50-5775FC3073D0}" type="slidenum">
              <a:rPr lang="en-US" smtClean="0"/>
              <a:t>‹#›</a:t>
            </a:fld>
            <a:endParaRPr lang="en-US"/>
          </a:p>
        </p:txBody>
      </p:sp>
    </p:spTree>
    <p:extLst>
      <p:ext uri="{BB962C8B-B14F-4D97-AF65-F5344CB8AC3E}">
        <p14:creationId xmlns:p14="http://schemas.microsoft.com/office/powerpoint/2010/main" val="471278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0CC7FD-D1B0-A44E-9107-34A83274461A}" type="datetimeFigureOut">
              <a:rPr lang="en-US" smtClean="0"/>
              <a:t>9/2/19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12A39BB-56A5-CC43-BB50-5775FC3073D0}" type="slidenum">
              <a:rPr lang="en-US" smtClean="0"/>
              <a:t>‹#›</a:t>
            </a:fld>
            <a:endParaRPr lang="en-US"/>
          </a:p>
        </p:txBody>
      </p:sp>
    </p:spTree>
    <p:extLst>
      <p:ext uri="{BB962C8B-B14F-4D97-AF65-F5344CB8AC3E}">
        <p14:creationId xmlns:p14="http://schemas.microsoft.com/office/powerpoint/2010/main" val="2662444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0CC7FD-D1B0-A44E-9107-34A83274461A}" type="datetimeFigureOut">
              <a:rPr lang="en-US" smtClean="0"/>
              <a:t>9/2/19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12A39BB-56A5-CC43-BB50-5775FC3073D0}" type="slidenum">
              <a:rPr lang="en-US" smtClean="0"/>
              <a:t>‹#›</a:t>
            </a:fld>
            <a:endParaRPr lang="en-US"/>
          </a:p>
        </p:txBody>
      </p:sp>
    </p:spTree>
    <p:extLst>
      <p:ext uri="{BB962C8B-B14F-4D97-AF65-F5344CB8AC3E}">
        <p14:creationId xmlns:p14="http://schemas.microsoft.com/office/powerpoint/2010/main" val="2614244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CC7FD-D1B0-A44E-9107-34A83274461A}" type="datetimeFigureOut">
              <a:rPr lang="en-US" smtClean="0"/>
              <a:t>9/2/19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2A39BB-56A5-CC43-BB50-5775FC3073D0}" type="slidenum">
              <a:rPr lang="en-US" smtClean="0"/>
              <a:t>‹#›</a:t>
            </a:fld>
            <a:endParaRPr lang="en-US"/>
          </a:p>
        </p:txBody>
      </p:sp>
    </p:spTree>
    <p:extLst>
      <p:ext uri="{BB962C8B-B14F-4D97-AF65-F5344CB8AC3E}">
        <p14:creationId xmlns:p14="http://schemas.microsoft.com/office/powerpoint/2010/main" val="3750432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0CC7FD-D1B0-A44E-9107-34A83274461A}" type="datetimeFigureOut">
              <a:rPr lang="en-US" smtClean="0"/>
              <a:t>9/2/19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2A39BB-56A5-CC43-BB50-5775FC3073D0}" type="slidenum">
              <a:rPr lang="en-US" smtClean="0"/>
              <a:t>‹#›</a:t>
            </a:fld>
            <a:endParaRPr lang="en-US"/>
          </a:p>
        </p:txBody>
      </p:sp>
    </p:spTree>
    <p:extLst>
      <p:ext uri="{BB962C8B-B14F-4D97-AF65-F5344CB8AC3E}">
        <p14:creationId xmlns:p14="http://schemas.microsoft.com/office/powerpoint/2010/main" val="1378336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0CC7FD-D1B0-A44E-9107-34A83274461A}" type="datetimeFigureOut">
              <a:rPr lang="en-US" smtClean="0"/>
              <a:t>9/2/19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2A39BB-56A5-CC43-BB50-5775FC3073D0}" type="slidenum">
              <a:rPr lang="en-US" smtClean="0"/>
              <a:t>‹#›</a:t>
            </a:fld>
            <a:endParaRPr lang="en-US"/>
          </a:p>
        </p:txBody>
      </p:sp>
    </p:spTree>
    <p:extLst>
      <p:ext uri="{BB962C8B-B14F-4D97-AF65-F5344CB8AC3E}">
        <p14:creationId xmlns:p14="http://schemas.microsoft.com/office/powerpoint/2010/main" val="9677478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file:////var/folders/qz/ysy04wb97blf23n25r2l94yw0000gn/T/com.microsoft.Powerpoint/converted_emf.emf"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1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1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1.emf"/><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31.emf"/><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image" Target="../media/image49.emf"/><Relationship Id="rId7" Type="http://schemas.openxmlformats.org/officeDocument/2006/relationships/image" Target="../media/image53.emf"/><Relationship Id="rId12" Type="http://schemas.openxmlformats.org/officeDocument/2006/relationships/image" Target="../media/image31.emf"/><Relationship Id="rId2" Type="http://schemas.openxmlformats.org/officeDocument/2006/relationships/image" Target="../media/image48.emf"/><Relationship Id="rId1" Type="http://schemas.openxmlformats.org/officeDocument/2006/relationships/slideLayout" Target="../slideLayouts/slideLayout12.xml"/><Relationship Id="rId6" Type="http://schemas.openxmlformats.org/officeDocument/2006/relationships/image" Target="../media/image52.png"/><Relationship Id="rId11" Type="http://schemas.openxmlformats.org/officeDocument/2006/relationships/image" Target="../media/image56.emf"/><Relationship Id="rId5" Type="http://schemas.openxmlformats.org/officeDocument/2006/relationships/image" Target="../media/image51.png"/><Relationship Id="rId10" Type="http://schemas.openxmlformats.org/officeDocument/2006/relationships/image" Target="../media/image55.png"/><Relationship Id="rId4" Type="http://schemas.openxmlformats.org/officeDocument/2006/relationships/image" Target="../media/image50.emf"/><Relationship Id="rId9" Type="http://schemas.openxmlformats.org/officeDocument/2006/relationships/image" Target="../media/image4.png"/></Relationships>
</file>

<file path=ppt/slides/_rels/slide1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8.emf"/><Relationship Id="rId7" Type="http://schemas.openxmlformats.org/officeDocument/2006/relationships/image" Target="../media/image61.png"/><Relationship Id="rId2" Type="http://schemas.openxmlformats.org/officeDocument/2006/relationships/image" Target="../media/image57.png"/><Relationship Id="rId1" Type="http://schemas.openxmlformats.org/officeDocument/2006/relationships/slideLayout" Target="../slideLayouts/slideLayout12.xml"/><Relationship Id="rId6" Type="http://schemas.openxmlformats.org/officeDocument/2006/relationships/image" Target="../media/image60.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4.png"/><Relationship Id="rId9" Type="http://schemas.openxmlformats.org/officeDocument/2006/relationships/image" Target="../media/image63.png"/></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5.xml"/><Relationship Id="rId7" Type="http://schemas.openxmlformats.org/officeDocument/2006/relationships/image" Target="../media/image65.emf"/><Relationship Id="rId12" Type="http://schemas.openxmlformats.org/officeDocument/2006/relationships/image" Target="../media/image4.png"/><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70.PNG"/><Relationship Id="rId5" Type="http://schemas.openxmlformats.org/officeDocument/2006/relationships/image" Target="../media/image68.tiff"/><Relationship Id="rId10" Type="http://schemas.openxmlformats.org/officeDocument/2006/relationships/image" Target="../media/image69.PNG"/><Relationship Id="rId4" Type="http://schemas.openxmlformats.org/officeDocument/2006/relationships/image" Target="../media/image67.tiff"/><Relationship Id="rId9" Type="http://schemas.openxmlformats.org/officeDocument/2006/relationships/image" Target="../media/image66.emf"/></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57.png"/><Relationship Id="rId2" Type="http://schemas.openxmlformats.org/officeDocument/2006/relationships/image" Target="../media/image32.png"/><Relationship Id="rId1" Type="http://schemas.openxmlformats.org/officeDocument/2006/relationships/slideLayout" Target="../slideLayouts/slideLayout1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4.png"/><Relationship Id="rId2" Type="http://schemas.openxmlformats.org/officeDocument/2006/relationships/image" Target="../media/image74.png"/><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76.png"/><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12.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9.tif"/><Relationship Id="rId2" Type="http://schemas.openxmlformats.org/officeDocument/2006/relationships/image" Target="../media/image77.png"/><Relationship Id="rId1" Type="http://schemas.openxmlformats.org/officeDocument/2006/relationships/slideLayout" Target="../slideLayouts/slideLayout12.xml"/><Relationship Id="rId6" Type="http://schemas.openxmlformats.org/officeDocument/2006/relationships/image" Target="../media/image88.jpg"/><Relationship Id="rId5" Type="http://schemas.openxmlformats.org/officeDocument/2006/relationships/image" Target="../media/image87.jpg"/><Relationship Id="rId4" Type="http://schemas.openxmlformats.org/officeDocument/2006/relationships/image" Target="../media/image86.tif"/></Relationships>
</file>

<file path=ppt/slides/_rels/slide2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91.jpg"/><Relationship Id="rId7" Type="http://schemas.openxmlformats.org/officeDocument/2006/relationships/image" Target="../media/image95.jpg"/><Relationship Id="rId2" Type="http://schemas.openxmlformats.org/officeDocument/2006/relationships/image" Target="../media/image90.jpg"/><Relationship Id="rId1" Type="http://schemas.openxmlformats.org/officeDocument/2006/relationships/slideLayout" Target="../slideLayouts/slideLayout12.xml"/><Relationship Id="rId6" Type="http://schemas.openxmlformats.org/officeDocument/2006/relationships/image" Target="../media/image94.jpg"/><Relationship Id="rId5" Type="http://schemas.openxmlformats.org/officeDocument/2006/relationships/image" Target="../media/image93.jpg"/><Relationship Id="rId4" Type="http://schemas.openxmlformats.org/officeDocument/2006/relationships/image" Target="../media/image92.png"/></Relationships>
</file>

<file path=ppt/slides/_rels/slide28.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image" Target="../media/image90.jpg"/><Relationship Id="rId1" Type="http://schemas.openxmlformats.org/officeDocument/2006/relationships/slideLayout" Target="../slideLayouts/slideLayout12.xml"/><Relationship Id="rId5" Type="http://schemas.openxmlformats.org/officeDocument/2006/relationships/image" Target="../media/image98.jpg"/><Relationship Id="rId4" Type="http://schemas.openxmlformats.org/officeDocument/2006/relationships/image" Target="../media/image97.jpg"/></Relationships>
</file>

<file path=ppt/slides/_rels/slide29.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image" Target="../media/image99.jpg"/><Relationship Id="rId1" Type="http://schemas.openxmlformats.org/officeDocument/2006/relationships/slideLayout" Target="../slideLayouts/slideLayout12.xml"/><Relationship Id="rId4" Type="http://schemas.openxmlformats.org/officeDocument/2006/relationships/image" Target="../media/image100.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image" Target="../media/image101.jpg"/><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104.png"/><Relationship Id="rId4" Type="http://schemas.openxmlformats.org/officeDocument/2006/relationships/image" Target="../media/image10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2.xml"/><Relationship Id="rId4" Type="http://schemas.openxmlformats.org/officeDocument/2006/relationships/image" Target="../media/image109.png"/></Relationships>
</file>

<file path=ppt/slides/_rels/slide34.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image" Target="../media/image110.jpg"/><Relationship Id="rId1" Type="http://schemas.openxmlformats.org/officeDocument/2006/relationships/slideLayout" Target="../slideLayouts/slideLayout12.xml"/><Relationship Id="rId6" Type="http://schemas.openxmlformats.org/officeDocument/2006/relationships/image" Target="../media/image107.png"/><Relationship Id="rId5" Type="http://schemas.openxmlformats.org/officeDocument/2006/relationships/image" Target="../media/image113.jpg"/><Relationship Id="rId4" Type="http://schemas.openxmlformats.org/officeDocument/2006/relationships/image" Target="../media/image112.jpg"/></Relationships>
</file>

<file path=ppt/slides/_rels/slide3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5.jpg"/><Relationship Id="rId1" Type="http://schemas.openxmlformats.org/officeDocument/2006/relationships/slideLayout" Target="../slideLayouts/slideLayout12.xml"/><Relationship Id="rId6" Type="http://schemas.openxmlformats.org/officeDocument/2006/relationships/image" Target="../media/image118.jpg"/><Relationship Id="rId5" Type="http://schemas.openxmlformats.org/officeDocument/2006/relationships/image" Target="../media/image117.jpg"/><Relationship Id="rId4" Type="http://schemas.openxmlformats.org/officeDocument/2006/relationships/image" Target="../media/image116.jpg"/></Relationships>
</file>

<file path=ppt/slides/_rels/slide37.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image" Target="../media/image119.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image" Target="../media/image119.png"/><Relationship Id="rId1" Type="http://schemas.openxmlformats.org/officeDocument/2006/relationships/slideLayout" Target="../slideLayouts/slideLayout12.xml"/><Relationship Id="rId6" Type="http://schemas.openxmlformats.org/officeDocument/2006/relationships/image" Target="../media/image124.jpg"/><Relationship Id="rId5" Type="http://schemas.openxmlformats.org/officeDocument/2006/relationships/image" Target="../media/image123.jpg"/><Relationship Id="rId4" Type="http://schemas.openxmlformats.org/officeDocument/2006/relationships/image" Target="../media/image122.jpg"/></Relationships>
</file>

<file path=ppt/slides/_rels/slide3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2.xml"/><Relationship Id="rId5" Type="http://schemas.openxmlformats.org/officeDocument/2006/relationships/image" Target="../media/image130.png"/><Relationship Id="rId4" Type="http://schemas.openxmlformats.org/officeDocument/2006/relationships/image" Target="../media/image129.png"/></Relationships>
</file>

<file path=ppt/slides/_rels/slide41.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2.png"/><Relationship Id="rId7" Type="http://schemas.openxmlformats.org/officeDocument/2006/relationships/image" Target="../media/image135.png"/><Relationship Id="rId2" Type="http://schemas.openxmlformats.org/officeDocument/2006/relationships/image" Target="../media/image131.png"/><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134.png"/><Relationship Id="rId4" Type="http://schemas.openxmlformats.org/officeDocument/2006/relationships/image" Target="../media/image133.png"/><Relationship Id="rId9" Type="http://schemas.openxmlformats.org/officeDocument/2006/relationships/image" Target="../media/image137.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emf"/></Relationships>
</file>

<file path=ppt/slides/_rels/slide8.xml.rels><?xml version="1.0" encoding="UTF-8" standalone="yes"?>
<Relationships xmlns="http://schemas.openxmlformats.org/package/2006/relationships"><Relationship Id="rId3" Type="http://schemas.openxmlformats.org/officeDocument/2006/relationships/image" Target="../media/image16.emf"/><Relationship Id="rId7" Type="http://schemas.openxmlformats.org/officeDocument/2006/relationships/image" Target="../media/image20.emf"/><Relationship Id="rId2" Type="http://schemas.openxmlformats.org/officeDocument/2006/relationships/image" Target="../media/image15.emf"/><Relationship Id="rId1" Type="http://schemas.openxmlformats.org/officeDocument/2006/relationships/slideLayout" Target="../slideLayouts/slideLayout12.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s/_rels/slide9.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22.emf"/><Relationship Id="rId7" Type="http://schemas.openxmlformats.org/officeDocument/2006/relationships/image" Target="../media/image15.emf"/><Relationship Id="rId2" Type="http://schemas.openxmlformats.org/officeDocument/2006/relationships/image" Target="../media/image21.emf"/><Relationship Id="rId1" Type="http://schemas.openxmlformats.org/officeDocument/2006/relationships/slideLayout" Target="../slideLayouts/slideLayout12.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a:extLst>
              <a:ext uri="{FF2B5EF4-FFF2-40B4-BE49-F238E27FC236}">
                <a16:creationId xmlns:a16="http://schemas.microsoft.com/office/drawing/2014/main" id="{BFB8CD4E-B802-4065-92E3-96A81C105CCF}"/>
              </a:ext>
            </a:extLst>
          </p:cNvPr>
          <p:cNvPicPr>
            <a:picLocks noChangeAspect="1" noChangeArrowheads="1"/>
          </p:cNvPicPr>
          <p:nvPr/>
        </p:nvPicPr>
        <p:blipFill>
          <a:blip r:embed="rId3" cstate="print"/>
          <a:srcRect/>
          <a:stretch>
            <a:fillRect/>
          </a:stretch>
        </p:blipFill>
        <p:spPr bwMode="auto">
          <a:xfrm>
            <a:off x="-1" y="3072087"/>
            <a:ext cx="9144000" cy="3970860"/>
          </a:xfrm>
          <a:prstGeom prst="rect">
            <a:avLst/>
          </a:prstGeom>
          <a:noFill/>
          <a:ln w="9525">
            <a:noFill/>
            <a:miter lim="800000"/>
            <a:headEnd/>
            <a:tailEnd/>
          </a:ln>
          <a:effectLst/>
        </p:spPr>
      </p:pic>
      <p:sp>
        <p:nvSpPr>
          <p:cNvPr id="7" name="矩形 16">
            <a:extLst>
              <a:ext uri="{FF2B5EF4-FFF2-40B4-BE49-F238E27FC236}">
                <a16:creationId xmlns:a16="http://schemas.microsoft.com/office/drawing/2014/main" id="{EDCF3140-55DF-4F05-A451-2422DF4C493C}"/>
              </a:ext>
            </a:extLst>
          </p:cNvPr>
          <p:cNvSpPr/>
          <p:nvPr/>
        </p:nvSpPr>
        <p:spPr>
          <a:xfrm>
            <a:off x="2260662" y="4215235"/>
            <a:ext cx="4622671" cy="1684564"/>
          </a:xfrm>
          <a:prstGeom prst="rect">
            <a:avLst/>
          </a:prstGeom>
        </p:spPr>
        <p:txBody>
          <a:bodyPr wrap="square">
            <a:spAutoFit/>
          </a:bodyPr>
          <a:lstStyle/>
          <a:p>
            <a:pPr algn="ctr">
              <a:lnSpc>
                <a:spcPct val="200000"/>
              </a:lnSpc>
            </a:pPr>
            <a:r>
              <a:rPr lang="en-US" altLang="zh-CN" sz="2800" b="1" dirty="0">
                <a:latin typeface="Times New Roman" panose="02020603050405020304" pitchFamily="18" charset="0"/>
                <a:ea typeface="黑体" panose="02010600030101010101" pitchFamily="49" charset="-122"/>
                <a:cs typeface="Times New Roman" panose="02020603050405020304" pitchFamily="18" charset="0"/>
              </a:rPr>
              <a:t>Haipeng</a:t>
            </a:r>
            <a:r>
              <a:rPr lang="zh-CN" altLang="en-US" sz="2800" b="1" dirty="0">
                <a:latin typeface="Times New Roman" panose="02020603050405020304" pitchFamily="18" charset="0"/>
                <a:ea typeface="黑体" panose="02010600030101010101" pitchFamily="49" charset="-122"/>
                <a:cs typeface="Times New Roman" panose="02020603050405020304" pitchFamily="18" charset="0"/>
              </a:rPr>
              <a:t> </a:t>
            </a:r>
            <a:r>
              <a:rPr lang="en-US" altLang="zh-CN" sz="2800" b="1" dirty="0">
                <a:latin typeface="Times New Roman" panose="02020603050405020304" pitchFamily="18" charset="0"/>
                <a:ea typeface="黑体" panose="02010600030101010101" pitchFamily="49" charset="-122"/>
                <a:cs typeface="Times New Roman" panose="02020603050405020304" pitchFamily="18" charset="0"/>
              </a:rPr>
              <a:t>Li</a:t>
            </a:r>
          </a:p>
          <a:p>
            <a:pPr algn="ctr">
              <a:lnSpc>
                <a:spcPct val="200000"/>
              </a:lnSpc>
            </a:pPr>
            <a:r>
              <a:rPr lang="en-US" altLang="zh-CN" sz="2800" b="1" dirty="0">
                <a:latin typeface="Times New Roman" panose="02020603050405020304" pitchFamily="18" charset="0"/>
                <a:ea typeface="黑体" panose="02010600030101010101" pitchFamily="49" charset="-122"/>
                <a:cs typeface="Times New Roman" panose="02020603050405020304" pitchFamily="18" charset="0"/>
              </a:rPr>
              <a:t>2 Sep</a:t>
            </a:r>
            <a:r>
              <a:rPr lang="zh-CN" altLang="en-US" sz="2800" b="1" dirty="0">
                <a:latin typeface="Times New Roman" panose="02020603050405020304" pitchFamily="18" charset="0"/>
                <a:ea typeface="黑体" panose="02010600030101010101" pitchFamily="49" charset="-122"/>
                <a:cs typeface="Times New Roman" panose="02020603050405020304" pitchFamily="18" charset="0"/>
              </a:rPr>
              <a:t> </a:t>
            </a:r>
            <a:r>
              <a:rPr lang="en-US" altLang="zh-CN" sz="2800" b="1" dirty="0">
                <a:latin typeface="Times New Roman" panose="02020603050405020304" pitchFamily="18" charset="0"/>
                <a:ea typeface="黑体" panose="02010600030101010101" pitchFamily="49" charset="-122"/>
                <a:cs typeface="Times New Roman" panose="02020603050405020304" pitchFamily="18" charset="0"/>
              </a:rPr>
              <a:t>2019</a:t>
            </a:r>
            <a:endParaRPr lang="zh-CN" altLang="en-US" sz="2800" b="1" dirty="0">
              <a:latin typeface="Times New Roman" panose="02020603050405020304" pitchFamily="18" charset="0"/>
              <a:ea typeface="黑体" panose="02010600030101010101" pitchFamily="49" charset="-122"/>
              <a:cs typeface="Times New Roman" panose="02020603050405020304" pitchFamily="18" charset="0"/>
            </a:endParaRPr>
          </a:p>
        </p:txBody>
      </p:sp>
      <p:sp>
        <p:nvSpPr>
          <p:cNvPr id="8" name="Rectangle 7">
            <a:extLst>
              <a:ext uri="{FF2B5EF4-FFF2-40B4-BE49-F238E27FC236}">
                <a16:creationId xmlns:a16="http://schemas.microsoft.com/office/drawing/2014/main" id="{D12A0B7C-DAB3-47D3-B1BC-C7B41DA5AD3E}"/>
              </a:ext>
            </a:extLst>
          </p:cNvPr>
          <p:cNvSpPr/>
          <p:nvPr/>
        </p:nvSpPr>
        <p:spPr>
          <a:xfrm>
            <a:off x="676631" y="1192976"/>
            <a:ext cx="7790732" cy="1307537"/>
          </a:xfrm>
          <a:prstGeom prst="rect">
            <a:avLst/>
          </a:prstGeom>
        </p:spPr>
        <p:txBody>
          <a:bodyPr wrap="square">
            <a:spAutoFit/>
          </a:bodyPr>
          <a:lstStyle/>
          <a:p>
            <a:pPr algn="ctr">
              <a:lnSpc>
                <a:spcPct val="150000"/>
              </a:lnSpc>
            </a:pPr>
            <a:r>
              <a:rPr lang="en-US" sz="2800" b="1" dirty="0">
                <a:latin typeface="Times New Roman" panose="02020603050405020304" pitchFamily="18" charset="0"/>
                <a:ea typeface="DengXian" panose="02010600030101010101" pitchFamily="2" charset="-122"/>
                <a:cs typeface="Times New Roman" panose="02020603050405020304" pitchFamily="18" charset="0"/>
              </a:rPr>
              <a:t>A Study of Seismic Wave Modeling with</a:t>
            </a:r>
          </a:p>
          <a:p>
            <a:pPr algn="ctr">
              <a:lnSpc>
                <a:spcPct val="150000"/>
              </a:lnSpc>
            </a:pPr>
            <a:r>
              <a:rPr lang="en-US" sz="2800" b="1" dirty="0">
                <a:latin typeface="Times New Roman" panose="02020603050405020304" pitchFamily="18" charset="0"/>
                <a:ea typeface="DengXian" panose="02010600030101010101" pitchFamily="2" charset="-122"/>
                <a:cs typeface="Times New Roman" panose="02020603050405020304" pitchFamily="18" charset="0"/>
              </a:rPr>
              <a:t> Finite Element and Spectral Element Methods </a:t>
            </a:r>
            <a:endParaRPr lang="en-US" sz="28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11A5C47B-B5AB-0545-99F0-C7C6B2D97861}"/>
              </a:ext>
            </a:extLst>
          </p:cNvPr>
          <p:cNvPicPr>
            <a:picLocks noChangeAspect="1"/>
          </p:cNvPicPr>
          <p:nvPr/>
        </p:nvPicPr>
        <p:blipFill>
          <a:blip r:link="rId4"/>
          <a:stretch>
            <a:fillRect/>
          </a:stretch>
        </p:blipFill>
        <p:spPr>
          <a:xfrm>
            <a:off x="1270000" y="1270000"/>
            <a:ext cx="63500" cy="76200"/>
          </a:xfrm>
          <a:prstGeom prst="rect">
            <a:avLst/>
          </a:prstGeom>
        </p:spPr>
      </p:pic>
      <p:pic>
        <p:nvPicPr>
          <p:cNvPr id="4" name="Picture 3">
            <a:extLst>
              <a:ext uri="{FF2B5EF4-FFF2-40B4-BE49-F238E27FC236}">
                <a16:creationId xmlns:a16="http://schemas.microsoft.com/office/drawing/2014/main" id="{A01F5BDA-46F4-A043-90EE-9D2760179D29}"/>
              </a:ext>
            </a:extLst>
          </p:cNvPr>
          <p:cNvPicPr>
            <a:picLocks noChangeAspect="1"/>
          </p:cNvPicPr>
          <p:nvPr/>
        </p:nvPicPr>
        <p:blipFill>
          <a:blip r:link="rId4"/>
          <a:stretch>
            <a:fillRect/>
          </a:stretch>
        </p:blipFill>
        <p:spPr>
          <a:xfrm>
            <a:off x="1270000" y="1270000"/>
            <a:ext cx="63500" cy="76200"/>
          </a:xfrm>
          <a:prstGeom prst="rect">
            <a:avLst/>
          </a:prstGeom>
        </p:spPr>
      </p:pic>
      <p:pic>
        <p:nvPicPr>
          <p:cNvPr id="5" name="Picture 4">
            <a:extLst>
              <a:ext uri="{FF2B5EF4-FFF2-40B4-BE49-F238E27FC236}">
                <a16:creationId xmlns:a16="http://schemas.microsoft.com/office/drawing/2014/main" id="{DB6FC4C8-BD20-114F-BD64-99B5B044CB2C}"/>
              </a:ext>
            </a:extLst>
          </p:cNvPr>
          <p:cNvPicPr>
            <a:picLocks noChangeAspect="1"/>
          </p:cNvPicPr>
          <p:nvPr/>
        </p:nvPicPr>
        <p:blipFill>
          <a:blip r:link="rId4"/>
          <a:stretch>
            <a:fillRect/>
          </a:stretch>
        </p:blipFill>
        <p:spPr>
          <a:xfrm>
            <a:off x="1270000" y="1270000"/>
            <a:ext cx="63500" cy="76200"/>
          </a:xfrm>
          <a:prstGeom prst="rect">
            <a:avLst/>
          </a:prstGeom>
        </p:spPr>
      </p:pic>
      <p:pic>
        <p:nvPicPr>
          <p:cNvPr id="9" name="Picture 8">
            <a:extLst>
              <a:ext uri="{FF2B5EF4-FFF2-40B4-BE49-F238E27FC236}">
                <a16:creationId xmlns:a16="http://schemas.microsoft.com/office/drawing/2014/main" id="{35A72441-8E84-A14B-8681-93A33EA59EBF}"/>
              </a:ext>
            </a:extLst>
          </p:cNvPr>
          <p:cNvPicPr>
            <a:picLocks noChangeAspect="1"/>
          </p:cNvPicPr>
          <p:nvPr/>
        </p:nvPicPr>
        <p:blipFill>
          <a:blip r:link="rId4"/>
          <a:stretch>
            <a:fillRect/>
          </a:stretch>
        </p:blipFill>
        <p:spPr>
          <a:xfrm>
            <a:off x="1270000" y="1270000"/>
            <a:ext cx="63500" cy="76200"/>
          </a:xfrm>
          <a:prstGeom prst="rect">
            <a:avLst/>
          </a:prstGeom>
        </p:spPr>
      </p:pic>
      <p:pic>
        <p:nvPicPr>
          <p:cNvPr id="10" name="Picture 9">
            <a:extLst>
              <a:ext uri="{FF2B5EF4-FFF2-40B4-BE49-F238E27FC236}">
                <a16:creationId xmlns:a16="http://schemas.microsoft.com/office/drawing/2014/main" id="{2781F280-63CE-274C-9A04-2701C8F14EC0}"/>
              </a:ext>
            </a:extLst>
          </p:cNvPr>
          <p:cNvPicPr>
            <a:picLocks noChangeAspect="1"/>
          </p:cNvPicPr>
          <p:nvPr/>
        </p:nvPicPr>
        <p:blipFill>
          <a:blip r:link="rId4"/>
          <a:stretch>
            <a:fillRect/>
          </a:stretch>
        </p:blipFill>
        <p:spPr>
          <a:xfrm>
            <a:off x="1270000" y="1270000"/>
            <a:ext cx="63500" cy="76200"/>
          </a:xfrm>
          <a:prstGeom prst="rect">
            <a:avLst/>
          </a:prstGeom>
        </p:spPr>
      </p:pic>
    </p:spTree>
    <p:extLst>
      <p:ext uri="{BB962C8B-B14F-4D97-AF65-F5344CB8AC3E}">
        <p14:creationId xmlns:p14="http://schemas.microsoft.com/office/powerpoint/2010/main" val="30383208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955554" y="1365509"/>
            <a:ext cx="4188196" cy="3709347"/>
          </a:xfrm>
          <a:prstGeom prst="rect">
            <a:avLst/>
          </a:prstGeom>
          <a:noFill/>
          <a:ln w="9525">
            <a:noFill/>
            <a:miter lim="800000"/>
            <a:headEnd/>
            <a:tailEnd/>
          </a:ln>
        </p:spPr>
        <p:txBody>
          <a:bodyPr wrap="square" lIns="91439" tIns="45719" rIns="91439" bIns="45719">
            <a:spAutoFit/>
          </a:bodyPr>
          <a:lstStyle/>
          <a:p>
            <a:pPr marL="557199" indent="-557199">
              <a:lnSpc>
                <a:spcPct val="150000"/>
              </a:lnSpc>
              <a:buFont typeface="+mj-lt"/>
              <a:buAutoNum type="arabicPeriod"/>
              <a:defRPr/>
            </a:pPr>
            <a:r>
              <a:rPr lang="en-US" altLang="zh-CN" sz="3200" b="1" dirty="0">
                <a:ea typeface="微软雅黑" panose="020B0503020204020204" pitchFamily="34" charset="-122"/>
                <a:cs typeface="Times New Roman" panose="02020603050405020304" pitchFamily="18" charset="0"/>
              </a:rPr>
              <a:t>Introduction</a:t>
            </a:r>
          </a:p>
          <a:p>
            <a:pPr marL="557199" indent="-557199">
              <a:lnSpc>
                <a:spcPct val="150000"/>
              </a:lnSpc>
              <a:buFont typeface="+mj-lt"/>
              <a:buAutoNum type="arabicPeriod"/>
              <a:defRPr/>
            </a:pPr>
            <a:r>
              <a:rPr lang="en-US" altLang="zh-CN" sz="3200" b="1" dirty="0">
                <a:solidFill>
                  <a:srgbClr val="C00000"/>
                </a:solidFill>
                <a:ea typeface="微软雅黑" panose="020B0503020204020204" pitchFamily="34" charset="-122"/>
                <a:cs typeface="Times New Roman" panose="02020603050405020304" pitchFamily="18" charset="0"/>
              </a:rPr>
              <a:t>Methodology </a:t>
            </a:r>
          </a:p>
          <a:p>
            <a:pPr marL="557199" indent="-557199">
              <a:lnSpc>
                <a:spcPct val="150000"/>
              </a:lnSpc>
              <a:buFont typeface="+mj-lt"/>
              <a:buAutoNum type="arabicPeriod"/>
              <a:defRPr/>
            </a:pPr>
            <a:r>
              <a:rPr lang="en-US" altLang="zh-CN" sz="3200" b="1" dirty="0">
                <a:ea typeface="微软雅黑" panose="020B0503020204020204" pitchFamily="34" charset="-122"/>
                <a:cs typeface="Times New Roman" panose="02020603050405020304" pitchFamily="18" charset="0"/>
              </a:rPr>
              <a:t>FEM Simulation</a:t>
            </a:r>
          </a:p>
          <a:p>
            <a:pPr marL="557199" indent="-557199">
              <a:lnSpc>
                <a:spcPct val="150000"/>
              </a:lnSpc>
              <a:buFont typeface="+mj-lt"/>
              <a:buAutoNum type="arabicPeriod"/>
              <a:defRPr/>
            </a:pPr>
            <a:r>
              <a:rPr lang="en-US" altLang="zh-CN" sz="3200" b="1" dirty="0">
                <a:ea typeface="微软雅黑" panose="020B0503020204020204" pitchFamily="34" charset="-122"/>
                <a:cs typeface="Times New Roman" panose="02020603050405020304" pitchFamily="18" charset="0"/>
              </a:rPr>
              <a:t>SEM Simulation</a:t>
            </a:r>
          </a:p>
          <a:p>
            <a:pPr marL="557199" indent="-557199">
              <a:lnSpc>
                <a:spcPct val="150000"/>
              </a:lnSpc>
              <a:buFont typeface="+mj-lt"/>
              <a:buAutoNum type="arabicPeriod"/>
              <a:defRPr/>
            </a:pPr>
            <a:r>
              <a:rPr lang="en-US" altLang="zh-CN" sz="3200" b="1" dirty="0">
                <a:ea typeface="微软雅黑" panose="020B0503020204020204" pitchFamily="34" charset="-122"/>
                <a:cs typeface="Times New Roman" panose="02020603050405020304" pitchFamily="18" charset="0"/>
              </a:rPr>
              <a:t>Summary </a:t>
            </a:r>
          </a:p>
        </p:txBody>
      </p:sp>
      <p:sp>
        <p:nvSpPr>
          <p:cNvPr id="4" name="Rectangle 3">
            <a:extLst>
              <a:ext uri="{FF2B5EF4-FFF2-40B4-BE49-F238E27FC236}">
                <a16:creationId xmlns:a16="http://schemas.microsoft.com/office/drawing/2014/main" id="{1F0FD400-DECB-45F7-B354-B5A9CDADE472}"/>
              </a:ext>
            </a:extLst>
          </p:cNvPr>
          <p:cNvSpPr/>
          <p:nvPr/>
        </p:nvSpPr>
        <p:spPr>
          <a:xfrm>
            <a:off x="3727055" y="44033"/>
            <a:ext cx="1441613" cy="523220"/>
          </a:xfrm>
          <a:prstGeom prst="rect">
            <a:avLst/>
          </a:prstGeom>
        </p:spPr>
        <p:txBody>
          <a:bodyPr wrap="none">
            <a:spAutoFit/>
          </a:bodyPr>
          <a:lstStyle/>
          <a:p>
            <a:r>
              <a:rPr lang="en-US" sz="2800" b="1" dirty="0">
                <a:solidFill>
                  <a:schemeClr val="accent1">
                    <a:lumMod val="75000"/>
                  </a:schemeClr>
                </a:solidFill>
              </a:rPr>
              <a:t>Content</a:t>
            </a:r>
            <a:r>
              <a:rPr lang="en-US" sz="2400" b="1" dirty="0">
                <a:solidFill>
                  <a:schemeClr val="accent1">
                    <a:lumMod val="75000"/>
                  </a:schemeClr>
                </a:solidFill>
              </a:rPr>
              <a:t> </a:t>
            </a:r>
          </a:p>
        </p:txBody>
      </p:sp>
    </p:spTree>
    <p:extLst>
      <p:ext uri="{BB962C8B-B14F-4D97-AF65-F5344CB8AC3E}">
        <p14:creationId xmlns:p14="http://schemas.microsoft.com/office/powerpoint/2010/main" val="987725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3B824C-C6A2-5F4C-AE76-46C33898C63D}"/>
              </a:ext>
            </a:extLst>
          </p:cNvPr>
          <p:cNvPicPr>
            <a:picLocks noChangeAspect="1"/>
          </p:cNvPicPr>
          <p:nvPr/>
        </p:nvPicPr>
        <p:blipFill>
          <a:blip r:embed="rId2"/>
          <a:stretch>
            <a:fillRect/>
          </a:stretch>
        </p:blipFill>
        <p:spPr>
          <a:xfrm>
            <a:off x="3101463" y="1535461"/>
            <a:ext cx="2215662" cy="320040"/>
          </a:xfrm>
          <a:prstGeom prst="rect">
            <a:avLst/>
          </a:prstGeom>
        </p:spPr>
      </p:pic>
      <p:pic>
        <p:nvPicPr>
          <p:cNvPr id="5" name="Picture 4">
            <a:extLst>
              <a:ext uri="{FF2B5EF4-FFF2-40B4-BE49-F238E27FC236}">
                <a16:creationId xmlns:a16="http://schemas.microsoft.com/office/drawing/2014/main" id="{7692DA72-B432-B94D-9405-5C205F24719B}"/>
              </a:ext>
            </a:extLst>
          </p:cNvPr>
          <p:cNvPicPr>
            <a:picLocks noChangeAspect="1"/>
          </p:cNvPicPr>
          <p:nvPr/>
        </p:nvPicPr>
        <p:blipFill>
          <a:blip r:embed="rId3"/>
          <a:stretch>
            <a:fillRect/>
          </a:stretch>
        </p:blipFill>
        <p:spPr>
          <a:xfrm>
            <a:off x="2703476" y="4800789"/>
            <a:ext cx="4080979" cy="548640"/>
          </a:xfrm>
          <a:prstGeom prst="rect">
            <a:avLst/>
          </a:prstGeom>
        </p:spPr>
      </p:pic>
      <p:pic>
        <p:nvPicPr>
          <p:cNvPr id="6" name="Picture 5">
            <a:extLst>
              <a:ext uri="{FF2B5EF4-FFF2-40B4-BE49-F238E27FC236}">
                <a16:creationId xmlns:a16="http://schemas.microsoft.com/office/drawing/2014/main" id="{FDCF26CB-CDD8-9B40-8D93-2ABEA0C9B44F}"/>
              </a:ext>
            </a:extLst>
          </p:cNvPr>
          <p:cNvPicPr>
            <a:picLocks noChangeAspect="1"/>
          </p:cNvPicPr>
          <p:nvPr/>
        </p:nvPicPr>
        <p:blipFill>
          <a:blip r:embed="rId4"/>
          <a:stretch>
            <a:fillRect/>
          </a:stretch>
        </p:blipFill>
        <p:spPr>
          <a:xfrm>
            <a:off x="3101463" y="2187748"/>
            <a:ext cx="3285008" cy="320040"/>
          </a:xfrm>
          <a:prstGeom prst="rect">
            <a:avLst/>
          </a:prstGeom>
        </p:spPr>
      </p:pic>
      <p:pic>
        <p:nvPicPr>
          <p:cNvPr id="7" name="Picture 6">
            <a:extLst>
              <a:ext uri="{FF2B5EF4-FFF2-40B4-BE49-F238E27FC236}">
                <a16:creationId xmlns:a16="http://schemas.microsoft.com/office/drawing/2014/main" id="{1063B3F5-7884-AF40-9D3A-AEA08E10BE4F}"/>
              </a:ext>
            </a:extLst>
          </p:cNvPr>
          <p:cNvPicPr>
            <a:picLocks noChangeAspect="1"/>
          </p:cNvPicPr>
          <p:nvPr/>
        </p:nvPicPr>
        <p:blipFill>
          <a:blip r:embed="rId5"/>
          <a:stretch>
            <a:fillRect/>
          </a:stretch>
        </p:blipFill>
        <p:spPr>
          <a:xfrm>
            <a:off x="3094122" y="2603245"/>
            <a:ext cx="1548836" cy="320040"/>
          </a:xfrm>
          <a:prstGeom prst="rect">
            <a:avLst/>
          </a:prstGeom>
        </p:spPr>
      </p:pic>
      <p:pic>
        <p:nvPicPr>
          <p:cNvPr id="9" name="Picture 8">
            <a:extLst>
              <a:ext uri="{FF2B5EF4-FFF2-40B4-BE49-F238E27FC236}">
                <a16:creationId xmlns:a16="http://schemas.microsoft.com/office/drawing/2014/main" id="{3B157CEE-2F2E-584E-A7E6-C8768D471D70}"/>
              </a:ext>
            </a:extLst>
          </p:cNvPr>
          <p:cNvPicPr>
            <a:picLocks noChangeAspect="1"/>
          </p:cNvPicPr>
          <p:nvPr/>
        </p:nvPicPr>
        <p:blipFill>
          <a:blip r:embed="rId6"/>
          <a:stretch>
            <a:fillRect/>
          </a:stretch>
        </p:blipFill>
        <p:spPr>
          <a:xfrm>
            <a:off x="1932424" y="3927255"/>
            <a:ext cx="5728911" cy="502920"/>
          </a:xfrm>
          <a:prstGeom prst="rect">
            <a:avLst/>
          </a:prstGeom>
        </p:spPr>
      </p:pic>
      <p:sp>
        <p:nvSpPr>
          <p:cNvPr id="13" name="TextBox 12">
            <a:extLst>
              <a:ext uri="{FF2B5EF4-FFF2-40B4-BE49-F238E27FC236}">
                <a16:creationId xmlns:a16="http://schemas.microsoft.com/office/drawing/2014/main" id="{AAD639A9-9E37-0449-B086-F5B2ECC4D0A8}"/>
              </a:ext>
            </a:extLst>
          </p:cNvPr>
          <p:cNvSpPr txBox="1"/>
          <p:nvPr/>
        </p:nvSpPr>
        <p:spPr>
          <a:xfrm>
            <a:off x="2180554" y="2089052"/>
            <a:ext cx="482824" cy="400110"/>
          </a:xfrm>
          <a:prstGeom prst="rect">
            <a:avLst/>
          </a:prstGeom>
          <a:noFill/>
        </p:spPr>
        <p:txBody>
          <a:bodyPr wrap="none" rtlCol="0">
            <a:spAutoFit/>
          </a:bodyPr>
          <a:lstStyle/>
          <a:p>
            <a:r>
              <a:rPr lang="en-US" sz="2000" dirty="0" err="1">
                <a:latin typeface="Times New Roman" panose="02020603050405020304" pitchFamily="18" charset="0"/>
                <a:cs typeface="Times New Roman" panose="02020603050405020304" pitchFamily="18" charset="0"/>
              </a:rPr>
              <a:t>s.t.</a:t>
            </a:r>
            <a:endParaRPr lang="en-US" sz="2000" dirty="0">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2B0D0419-2B49-40DE-A68F-A96CE68BC418}"/>
              </a:ext>
            </a:extLst>
          </p:cNvPr>
          <p:cNvSpPr/>
          <p:nvPr/>
        </p:nvSpPr>
        <p:spPr>
          <a:xfrm>
            <a:off x="93278" y="632312"/>
            <a:ext cx="4043864" cy="506292"/>
          </a:xfrm>
          <a:prstGeom prst="rect">
            <a:avLst/>
          </a:prstGeom>
        </p:spPr>
        <p:txBody>
          <a:bodyPr wrap="none">
            <a:spAutoFit/>
          </a:bodyPr>
          <a:lstStyle/>
          <a:p>
            <a:pPr>
              <a:lnSpc>
                <a:spcPct val="150000"/>
              </a:lnSpc>
              <a:defRPr/>
            </a:pPr>
            <a:r>
              <a:rPr lang="en-US" altLang="zh-CN" sz="2000" b="1" dirty="0"/>
              <a:t>Second-order elastic wave equation </a:t>
            </a:r>
          </a:p>
        </p:txBody>
      </p:sp>
      <p:sp>
        <p:nvSpPr>
          <p:cNvPr id="17" name="TextBox 16">
            <a:extLst>
              <a:ext uri="{FF2B5EF4-FFF2-40B4-BE49-F238E27FC236}">
                <a16:creationId xmlns:a16="http://schemas.microsoft.com/office/drawing/2014/main" id="{B5E60037-A163-4E19-B004-C9D628A2C05E}"/>
              </a:ext>
            </a:extLst>
          </p:cNvPr>
          <p:cNvSpPr txBox="1"/>
          <p:nvPr/>
        </p:nvSpPr>
        <p:spPr>
          <a:xfrm>
            <a:off x="93278" y="3255532"/>
            <a:ext cx="5696944" cy="400110"/>
          </a:xfrm>
          <a:prstGeom prst="rect">
            <a:avLst/>
          </a:prstGeom>
          <a:noFill/>
        </p:spPr>
        <p:txBody>
          <a:bodyPr wrap="none" rtlCol="0">
            <a:spAutoFit/>
          </a:bodyPr>
          <a:lstStyle/>
          <a:p>
            <a:r>
              <a:rPr lang="en-US" altLang="zh-CN" sz="2000" dirty="0">
                <a:latin typeface="Calibri (Body)"/>
                <a:cs typeface="Times New Roman" panose="02020603050405020304" pitchFamily="18" charset="0"/>
              </a:rPr>
              <a:t>Multiplying the test function and integrating by parts</a:t>
            </a:r>
            <a:endParaRPr lang="en-US" sz="2000" dirty="0">
              <a:latin typeface="Calibri (Body)"/>
              <a:cs typeface="Times New Roman" panose="02020603050405020304" pitchFamily="18" charset="0"/>
            </a:endParaRPr>
          </a:p>
        </p:txBody>
      </p:sp>
      <p:sp>
        <p:nvSpPr>
          <p:cNvPr id="18" name="TextBox 17">
            <a:extLst>
              <a:ext uri="{FF2B5EF4-FFF2-40B4-BE49-F238E27FC236}">
                <a16:creationId xmlns:a16="http://schemas.microsoft.com/office/drawing/2014/main" id="{6FFF5C66-3183-4F69-ACED-F23DB852E616}"/>
              </a:ext>
            </a:extLst>
          </p:cNvPr>
          <p:cNvSpPr txBox="1"/>
          <p:nvPr/>
        </p:nvSpPr>
        <p:spPr>
          <a:xfrm>
            <a:off x="2452423" y="5618809"/>
            <a:ext cx="4381071" cy="461665"/>
          </a:xfrm>
          <a:prstGeom prst="rect">
            <a:avLst/>
          </a:prstGeom>
          <a:noFill/>
        </p:spPr>
        <p:txBody>
          <a:bodyPr wrap="none" rtlCol="0">
            <a:spAutoFit/>
          </a:bodyPr>
          <a:lstStyle/>
          <a:p>
            <a:r>
              <a:rPr lang="en-US" sz="2400" b="1" dirty="0">
                <a:solidFill>
                  <a:srgbClr val="C00000"/>
                </a:solidFill>
              </a:rPr>
              <a:t>Weak form of the wave</a:t>
            </a:r>
            <a:r>
              <a:rPr lang="zh-CN" altLang="en-US" sz="2400" b="1" dirty="0">
                <a:solidFill>
                  <a:srgbClr val="C00000"/>
                </a:solidFill>
              </a:rPr>
              <a:t> </a:t>
            </a:r>
            <a:r>
              <a:rPr lang="en-US" altLang="zh-CN" sz="2400" b="1" dirty="0">
                <a:solidFill>
                  <a:srgbClr val="C00000"/>
                </a:solidFill>
              </a:rPr>
              <a:t>equation</a:t>
            </a:r>
            <a:endParaRPr lang="en-US" sz="2400" b="1" dirty="0">
              <a:solidFill>
                <a:srgbClr val="C00000"/>
              </a:solidFill>
            </a:endParaRPr>
          </a:p>
        </p:txBody>
      </p:sp>
      <p:sp>
        <p:nvSpPr>
          <p:cNvPr id="11" name="Rectangle 10">
            <a:extLst>
              <a:ext uri="{FF2B5EF4-FFF2-40B4-BE49-F238E27FC236}">
                <a16:creationId xmlns:a16="http://schemas.microsoft.com/office/drawing/2014/main" id="{D988AE50-37AA-4BAA-BFEF-D2EB7D4EB5C2}"/>
              </a:ext>
            </a:extLst>
          </p:cNvPr>
          <p:cNvSpPr/>
          <p:nvPr/>
        </p:nvSpPr>
        <p:spPr>
          <a:xfrm>
            <a:off x="3566016" y="40898"/>
            <a:ext cx="2355901" cy="523220"/>
          </a:xfrm>
          <a:prstGeom prst="rect">
            <a:avLst/>
          </a:prstGeom>
        </p:spPr>
        <p:txBody>
          <a:bodyPr wrap="none">
            <a:spAutoFit/>
          </a:bodyPr>
          <a:lstStyle/>
          <a:p>
            <a:r>
              <a:rPr lang="en-US" altLang="zh-CN" sz="2800" b="1" dirty="0">
                <a:solidFill>
                  <a:schemeClr val="accent1">
                    <a:lumMod val="75000"/>
                  </a:schemeClr>
                </a:solidFill>
              </a:rPr>
              <a:t>Methodology </a:t>
            </a:r>
          </a:p>
        </p:txBody>
      </p:sp>
    </p:spTree>
    <p:extLst>
      <p:ext uri="{BB962C8B-B14F-4D97-AF65-F5344CB8AC3E}">
        <p14:creationId xmlns:p14="http://schemas.microsoft.com/office/powerpoint/2010/main" val="1856624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C62B845-B5BD-4472-99C5-C205A9C79E5E}"/>
              </a:ext>
            </a:extLst>
          </p:cNvPr>
          <p:cNvPicPr>
            <a:picLocks noChangeAspect="1"/>
          </p:cNvPicPr>
          <p:nvPr/>
        </p:nvPicPr>
        <p:blipFill>
          <a:blip r:embed="rId2"/>
          <a:stretch>
            <a:fillRect/>
          </a:stretch>
        </p:blipFill>
        <p:spPr>
          <a:xfrm>
            <a:off x="3344043" y="3366318"/>
            <a:ext cx="2362648" cy="320040"/>
          </a:xfrm>
          <a:prstGeom prst="rect">
            <a:avLst/>
          </a:prstGeom>
        </p:spPr>
      </p:pic>
      <p:sp>
        <p:nvSpPr>
          <p:cNvPr id="12" name="Rectangle 11">
            <a:extLst>
              <a:ext uri="{FF2B5EF4-FFF2-40B4-BE49-F238E27FC236}">
                <a16:creationId xmlns:a16="http://schemas.microsoft.com/office/drawing/2014/main" id="{88308103-A802-44D1-88F4-136256D0A09D}"/>
              </a:ext>
            </a:extLst>
          </p:cNvPr>
          <p:cNvSpPr/>
          <p:nvPr/>
        </p:nvSpPr>
        <p:spPr>
          <a:xfrm>
            <a:off x="2657749" y="4838737"/>
            <a:ext cx="4436203" cy="880369"/>
          </a:xfrm>
          <a:prstGeom prst="rect">
            <a:avLst/>
          </a:prstGeom>
        </p:spPr>
        <p:txBody>
          <a:bodyPr wrap="square">
            <a:spAutoFit/>
          </a:bodyPr>
          <a:lstStyle/>
          <a:p>
            <a:pPr>
              <a:lnSpc>
                <a:spcPct val="150000"/>
              </a:lnSpc>
            </a:pPr>
            <a:r>
              <a:rPr lang="en-US" b="1" dirty="0">
                <a:latin typeface="Calibri (Body)"/>
              </a:rPr>
              <a:t>M: </a:t>
            </a:r>
            <a:r>
              <a:rPr lang="en-US" dirty="0">
                <a:latin typeface="Calibri (Body)"/>
              </a:rPr>
              <a:t>mass matrix  		</a:t>
            </a:r>
            <a:r>
              <a:rPr lang="en-US" b="1" dirty="0">
                <a:latin typeface="Calibri (Body)"/>
              </a:rPr>
              <a:t>C: </a:t>
            </a:r>
            <a:r>
              <a:rPr lang="en-US" dirty="0">
                <a:latin typeface="Calibri (Body)"/>
              </a:rPr>
              <a:t>damping matrix </a:t>
            </a:r>
          </a:p>
          <a:p>
            <a:pPr>
              <a:lnSpc>
                <a:spcPct val="150000"/>
              </a:lnSpc>
            </a:pPr>
            <a:r>
              <a:rPr lang="en-US" b="1" dirty="0">
                <a:latin typeface="Calibri (Body)"/>
              </a:rPr>
              <a:t>K: </a:t>
            </a:r>
            <a:r>
              <a:rPr lang="en-US" dirty="0">
                <a:latin typeface="Calibri (Body)"/>
              </a:rPr>
              <a:t>stiffness matrix 		</a:t>
            </a:r>
            <a:r>
              <a:rPr lang="en-US" b="1" dirty="0">
                <a:latin typeface="Calibri (Body)"/>
              </a:rPr>
              <a:t>f</a:t>
            </a:r>
            <a:r>
              <a:rPr lang="zh-CN" altLang="en-US" b="1" dirty="0">
                <a:latin typeface="Calibri (Body)"/>
              </a:rPr>
              <a:t> </a:t>
            </a:r>
            <a:r>
              <a:rPr lang="en-US" b="1" dirty="0">
                <a:latin typeface="Calibri (Body)"/>
              </a:rPr>
              <a:t>:  </a:t>
            </a:r>
            <a:r>
              <a:rPr lang="en-US" dirty="0">
                <a:latin typeface="Calibri (Body)"/>
              </a:rPr>
              <a:t>source</a:t>
            </a:r>
            <a:r>
              <a:rPr lang="zh-CN" altLang="en-US" dirty="0">
                <a:latin typeface="Calibri (Body)"/>
              </a:rPr>
              <a:t> </a:t>
            </a:r>
            <a:r>
              <a:rPr lang="en-US" dirty="0">
                <a:latin typeface="Calibri (Body)"/>
              </a:rPr>
              <a:t>vector </a:t>
            </a:r>
          </a:p>
        </p:txBody>
      </p:sp>
      <p:pic>
        <p:nvPicPr>
          <p:cNvPr id="14" name="Picture 13">
            <a:extLst>
              <a:ext uri="{FF2B5EF4-FFF2-40B4-BE49-F238E27FC236}">
                <a16:creationId xmlns:a16="http://schemas.microsoft.com/office/drawing/2014/main" id="{073B1B31-0832-4C51-A077-F7B8D34948D6}"/>
              </a:ext>
            </a:extLst>
          </p:cNvPr>
          <p:cNvPicPr>
            <a:picLocks noChangeAspect="1"/>
          </p:cNvPicPr>
          <p:nvPr/>
        </p:nvPicPr>
        <p:blipFill>
          <a:blip r:embed="rId3"/>
          <a:stretch>
            <a:fillRect/>
          </a:stretch>
        </p:blipFill>
        <p:spPr>
          <a:xfrm>
            <a:off x="2531510" y="1382092"/>
            <a:ext cx="4080979" cy="548640"/>
          </a:xfrm>
          <a:prstGeom prst="rect">
            <a:avLst/>
          </a:prstGeom>
        </p:spPr>
      </p:pic>
      <p:pic>
        <p:nvPicPr>
          <p:cNvPr id="17" name="Picture 4" descr="page7image17073248">
            <a:extLst>
              <a:ext uri="{FF2B5EF4-FFF2-40B4-BE49-F238E27FC236}">
                <a16:creationId xmlns:a16="http://schemas.microsoft.com/office/drawing/2014/main" id="{DBB9BF99-4AA6-4700-9783-A00A7A8203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2916557" y="2340670"/>
            <a:ext cx="675095" cy="623822"/>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1E877322-40DE-4DA0-AB45-C1C858E883E3}"/>
              </a:ext>
            </a:extLst>
          </p:cNvPr>
          <p:cNvSpPr/>
          <p:nvPr/>
        </p:nvSpPr>
        <p:spPr>
          <a:xfrm>
            <a:off x="124796" y="625634"/>
            <a:ext cx="4140557" cy="506292"/>
          </a:xfrm>
          <a:prstGeom prst="rect">
            <a:avLst/>
          </a:prstGeom>
        </p:spPr>
        <p:txBody>
          <a:bodyPr wrap="none">
            <a:spAutoFit/>
          </a:bodyPr>
          <a:lstStyle/>
          <a:p>
            <a:pPr>
              <a:lnSpc>
                <a:spcPct val="150000"/>
              </a:lnSpc>
              <a:defRPr/>
            </a:pPr>
            <a:r>
              <a:rPr lang="en-US" altLang="zh-CN" sz="2000" b="1" dirty="0"/>
              <a:t>From PDE to linear equations system </a:t>
            </a:r>
          </a:p>
        </p:txBody>
      </p:sp>
      <p:sp>
        <p:nvSpPr>
          <p:cNvPr id="13" name="Rectangle 12">
            <a:extLst>
              <a:ext uri="{FF2B5EF4-FFF2-40B4-BE49-F238E27FC236}">
                <a16:creationId xmlns:a16="http://schemas.microsoft.com/office/drawing/2014/main" id="{01BCC52A-DA28-44E3-9F33-E59164CBD4D2}"/>
              </a:ext>
            </a:extLst>
          </p:cNvPr>
          <p:cNvSpPr/>
          <p:nvPr/>
        </p:nvSpPr>
        <p:spPr>
          <a:xfrm>
            <a:off x="3566016" y="40898"/>
            <a:ext cx="2355901" cy="523220"/>
          </a:xfrm>
          <a:prstGeom prst="rect">
            <a:avLst/>
          </a:prstGeom>
        </p:spPr>
        <p:txBody>
          <a:bodyPr wrap="none">
            <a:spAutoFit/>
          </a:bodyPr>
          <a:lstStyle/>
          <a:p>
            <a:r>
              <a:rPr lang="en-US" altLang="zh-CN" sz="2800" b="1" dirty="0">
                <a:solidFill>
                  <a:schemeClr val="accent1">
                    <a:lumMod val="75000"/>
                  </a:schemeClr>
                </a:solidFill>
              </a:rPr>
              <a:t>Methodology </a:t>
            </a:r>
          </a:p>
        </p:txBody>
      </p:sp>
      <p:grpSp>
        <p:nvGrpSpPr>
          <p:cNvPr id="9" name="Group 8">
            <a:extLst>
              <a:ext uri="{FF2B5EF4-FFF2-40B4-BE49-F238E27FC236}">
                <a16:creationId xmlns:a16="http://schemas.microsoft.com/office/drawing/2014/main" id="{9119F601-18C4-E046-A092-1D0E952014F8}"/>
              </a:ext>
            </a:extLst>
          </p:cNvPr>
          <p:cNvGrpSpPr/>
          <p:nvPr/>
        </p:nvGrpSpPr>
        <p:grpSpPr>
          <a:xfrm>
            <a:off x="3790942" y="2365155"/>
            <a:ext cx="3924762" cy="624974"/>
            <a:chOff x="1983738" y="3527292"/>
            <a:chExt cx="3562551" cy="548640"/>
          </a:xfrm>
        </p:grpSpPr>
        <p:pic>
          <p:nvPicPr>
            <p:cNvPr id="10" name="Picture 9">
              <a:extLst>
                <a:ext uri="{FF2B5EF4-FFF2-40B4-BE49-F238E27FC236}">
                  <a16:creationId xmlns:a16="http://schemas.microsoft.com/office/drawing/2014/main" id="{2B45117F-1AD8-D143-BF66-9BDC1580A9C0}"/>
                </a:ext>
              </a:extLst>
            </p:cNvPr>
            <p:cNvPicPr>
              <a:picLocks noChangeAspect="1"/>
            </p:cNvPicPr>
            <p:nvPr/>
          </p:nvPicPr>
          <p:blipFill>
            <a:blip r:embed="rId5"/>
            <a:stretch>
              <a:fillRect/>
            </a:stretch>
          </p:blipFill>
          <p:spPr>
            <a:xfrm>
              <a:off x="1983738" y="3612264"/>
              <a:ext cx="1969569" cy="384048"/>
            </a:xfrm>
            <a:prstGeom prst="rect">
              <a:avLst/>
            </a:prstGeom>
          </p:spPr>
        </p:pic>
        <p:pic>
          <p:nvPicPr>
            <p:cNvPr id="15" name="Picture 14">
              <a:extLst>
                <a:ext uri="{FF2B5EF4-FFF2-40B4-BE49-F238E27FC236}">
                  <a16:creationId xmlns:a16="http://schemas.microsoft.com/office/drawing/2014/main" id="{5EA532C2-1D83-FC48-A974-0C7F007C0267}"/>
                </a:ext>
              </a:extLst>
            </p:cNvPr>
            <p:cNvPicPr>
              <a:picLocks noChangeAspect="1"/>
            </p:cNvPicPr>
            <p:nvPr/>
          </p:nvPicPr>
          <p:blipFill>
            <a:blip r:embed="rId6"/>
            <a:stretch>
              <a:fillRect/>
            </a:stretch>
          </p:blipFill>
          <p:spPr>
            <a:xfrm>
              <a:off x="3722685" y="3527292"/>
              <a:ext cx="1823604" cy="548640"/>
            </a:xfrm>
            <a:prstGeom prst="rect">
              <a:avLst/>
            </a:prstGeom>
          </p:spPr>
        </p:pic>
      </p:grpSp>
      <p:sp>
        <p:nvSpPr>
          <p:cNvPr id="18" name="Rectangle 17">
            <a:extLst>
              <a:ext uri="{FF2B5EF4-FFF2-40B4-BE49-F238E27FC236}">
                <a16:creationId xmlns:a16="http://schemas.microsoft.com/office/drawing/2014/main" id="{886DB57D-E9E9-D94C-9DAA-A1343008A14C}"/>
              </a:ext>
            </a:extLst>
          </p:cNvPr>
          <p:cNvSpPr/>
          <p:nvPr/>
        </p:nvSpPr>
        <p:spPr>
          <a:xfrm>
            <a:off x="2780890" y="4000800"/>
            <a:ext cx="3930307" cy="461665"/>
          </a:xfrm>
          <a:prstGeom prst="rect">
            <a:avLst/>
          </a:prstGeom>
        </p:spPr>
        <p:txBody>
          <a:bodyPr wrap="none">
            <a:spAutoFit/>
          </a:bodyPr>
          <a:lstStyle/>
          <a:p>
            <a:r>
              <a:rPr lang="en-US" sz="2400" b="1" dirty="0" err="1">
                <a:solidFill>
                  <a:srgbClr val="00B050"/>
                </a:solidFill>
              </a:rPr>
              <a:t>Algebro</a:t>
            </a:r>
            <a:r>
              <a:rPr lang="en-US" sz="2400" b="1" dirty="0">
                <a:solidFill>
                  <a:srgbClr val="00B050"/>
                </a:solidFill>
              </a:rPr>
              <a:t>-Differential Equation</a:t>
            </a:r>
            <a:endParaRPr lang="en-US" sz="2400" b="1" dirty="0">
              <a:solidFill>
                <a:schemeClr val="accent6"/>
              </a:solidFill>
            </a:endParaRPr>
          </a:p>
        </p:txBody>
      </p:sp>
    </p:spTree>
    <p:extLst>
      <p:ext uri="{BB962C8B-B14F-4D97-AF65-F5344CB8AC3E}">
        <p14:creationId xmlns:p14="http://schemas.microsoft.com/office/powerpoint/2010/main" val="3964845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A29DC8-195F-4E40-8BAD-0696975009B1}"/>
              </a:ext>
            </a:extLst>
          </p:cNvPr>
          <p:cNvSpPr/>
          <p:nvPr/>
        </p:nvSpPr>
        <p:spPr>
          <a:xfrm>
            <a:off x="3566016" y="40898"/>
            <a:ext cx="2355901" cy="523220"/>
          </a:xfrm>
          <a:prstGeom prst="rect">
            <a:avLst/>
          </a:prstGeom>
        </p:spPr>
        <p:txBody>
          <a:bodyPr wrap="none">
            <a:spAutoFit/>
          </a:bodyPr>
          <a:lstStyle/>
          <a:p>
            <a:r>
              <a:rPr lang="en-US" altLang="zh-CN" sz="2800" b="1" dirty="0">
                <a:solidFill>
                  <a:schemeClr val="accent1">
                    <a:lumMod val="75000"/>
                  </a:schemeClr>
                </a:solidFill>
              </a:rPr>
              <a:t>Methodology </a:t>
            </a:r>
          </a:p>
        </p:txBody>
      </p:sp>
      <p:sp>
        <p:nvSpPr>
          <p:cNvPr id="9" name="Rectangle 8">
            <a:extLst>
              <a:ext uri="{FF2B5EF4-FFF2-40B4-BE49-F238E27FC236}">
                <a16:creationId xmlns:a16="http://schemas.microsoft.com/office/drawing/2014/main" id="{BB8C744E-B0A6-D144-B2FB-7BCA106E0948}"/>
              </a:ext>
            </a:extLst>
          </p:cNvPr>
          <p:cNvSpPr/>
          <p:nvPr/>
        </p:nvSpPr>
        <p:spPr>
          <a:xfrm>
            <a:off x="124796" y="625634"/>
            <a:ext cx="4140557" cy="967957"/>
          </a:xfrm>
          <a:prstGeom prst="rect">
            <a:avLst/>
          </a:prstGeom>
        </p:spPr>
        <p:txBody>
          <a:bodyPr wrap="none">
            <a:spAutoFit/>
          </a:bodyPr>
          <a:lstStyle/>
          <a:p>
            <a:pPr>
              <a:lnSpc>
                <a:spcPct val="150000"/>
              </a:lnSpc>
              <a:defRPr/>
            </a:pPr>
            <a:r>
              <a:rPr lang="en-US" altLang="zh-CN" sz="2000" b="1" dirty="0"/>
              <a:t>From PDE to linear equations system </a:t>
            </a:r>
          </a:p>
          <a:p>
            <a:pPr>
              <a:lnSpc>
                <a:spcPct val="150000"/>
              </a:lnSpc>
              <a:defRPr/>
            </a:pPr>
            <a:r>
              <a:rPr lang="en-US" altLang="zh-CN" sz="2000" dirty="0"/>
              <a:t>When take PML into consideration</a:t>
            </a:r>
          </a:p>
        </p:txBody>
      </p:sp>
      <p:grpSp>
        <p:nvGrpSpPr>
          <p:cNvPr id="13" name="Group 12">
            <a:extLst>
              <a:ext uri="{FF2B5EF4-FFF2-40B4-BE49-F238E27FC236}">
                <a16:creationId xmlns:a16="http://schemas.microsoft.com/office/drawing/2014/main" id="{AFB8D307-5290-1342-ADF7-5BA9DCA22B17}"/>
              </a:ext>
            </a:extLst>
          </p:cNvPr>
          <p:cNvGrpSpPr/>
          <p:nvPr/>
        </p:nvGrpSpPr>
        <p:grpSpPr>
          <a:xfrm>
            <a:off x="5945067" y="2105426"/>
            <a:ext cx="3072869" cy="2346419"/>
            <a:chOff x="5438158" y="2392607"/>
            <a:chExt cx="2591078" cy="1995425"/>
          </a:xfrm>
        </p:grpSpPr>
        <p:pic>
          <p:nvPicPr>
            <p:cNvPr id="17" name="Picture 16">
              <a:extLst>
                <a:ext uri="{FF2B5EF4-FFF2-40B4-BE49-F238E27FC236}">
                  <a16:creationId xmlns:a16="http://schemas.microsoft.com/office/drawing/2014/main" id="{081916F2-B648-794D-92B0-4485453579FD}"/>
                </a:ext>
              </a:extLst>
            </p:cNvPr>
            <p:cNvPicPr>
              <a:picLocks noChangeAspect="1"/>
            </p:cNvPicPr>
            <p:nvPr/>
          </p:nvPicPr>
          <p:blipFill>
            <a:blip r:embed="rId2"/>
            <a:stretch>
              <a:fillRect/>
            </a:stretch>
          </p:blipFill>
          <p:spPr>
            <a:xfrm>
              <a:off x="5438158" y="2392607"/>
              <a:ext cx="2353995" cy="914400"/>
            </a:xfrm>
            <a:prstGeom prst="rect">
              <a:avLst/>
            </a:prstGeom>
          </p:spPr>
        </p:pic>
        <p:pic>
          <p:nvPicPr>
            <p:cNvPr id="18" name="Picture 17">
              <a:extLst>
                <a:ext uri="{FF2B5EF4-FFF2-40B4-BE49-F238E27FC236}">
                  <a16:creationId xmlns:a16="http://schemas.microsoft.com/office/drawing/2014/main" id="{D69F250E-8C95-CF4F-B0EB-7A565BCA9D07}"/>
                </a:ext>
              </a:extLst>
            </p:cNvPr>
            <p:cNvPicPr>
              <a:picLocks noChangeAspect="1"/>
            </p:cNvPicPr>
            <p:nvPr/>
          </p:nvPicPr>
          <p:blipFill>
            <a:blip r:embed="rId3"/>
            <a:stretch>
              <a:fillRect/>
            </a:stretch>
          </p:blipFill>
          <p:spPr>
            <a:xfrm>
              <a:off x="5514235" y="3096413"/>
              <a:ext cx="1631483" cy="548640"/>
            </a:xfrm>
            <a:prstGeom prst="rect">
              <a:avLst/>
            </a:prstGeom>
          </p:spPr>
        </p:pic>
        <p:pic>
          <p:nvPicPr>
            <p:cNvPr id="21" name="Picture 20">
              <a:extLst>
                <a:ext uri="{FF2B5EF4-FFF2-40B4-BE49-F238E27FC236}">
                  <a16:creationId xmlns:a16="http://schemas.microsoft.com/office/drawing/2014/main" id="{46023371-2EA7-9748-A375-03341FE418F3}"/>
                </a:ext>
              </a:extLst>
            </p:cNvPr>
            <p:cNvPicPr>
              <a:picLocks noChangeAspect="1"/>
            </p:cNvPicPr>
            <p:nvPr/>
          </p:nvPicPr>
          <p:blipFill rotWithShape="1">
            <a:blip r:embed="rId4"/>
            <a:srcRect r="4391"/>
            <a:stretch/>
          </p:blipFill>
          <p:spPr>
            <a:xfrm>
              <a:off x="5590542" y="3839392"/>
              <a:ext cx="2438694" cy="548640"/>
            </a:xfrm>
            <a:prstGeom prst="rect">
              <a:avLst/>
            </a:prstGeom>
          </p:spPr>
        </p:pic>
      </p:grpSp>
      <p:pic>
        <p:nvPicPr>
          <p:cNvPr id="25" name="Picture 24" descr="A close up of a logo&#10;&#10;Description automatically generated">
            <a:extLst>
              <a:ext uri="{FF2B5EF4-FFF2-40B4-BE49-F238E27FC236}">
                <a16:creationId xmlns:a16="http://schemas.microsoft.com/office/drawing/2014/main" id="{602BC96C-0FDE-6943-8017-83312451B9E5}"/>
              </a:ext>
            </a:extLst>
          </p:cNvPr>
          <p:cNvPicPr>
            <a:picLocks noChangeAspect="1"/>
          </p:cNvPicPr>
          <p:nvPr/>
        </p:nvPicPr>
        <p:blipFill rotWithShape="1">
          <a:blip r:embed="rId5"/>
          <a:srcRect t="6250"/>
          <a:stretch/>
        </p:blipFill>
        <p:spPr>
          <a:xfrm>
            <a:off x="191589" y="2147154"/>
            <a:ext cx="2800257" cy="2346419"/>
          </a:xfrm>
          <a:prstGeom prst="rect">
            <a:avLst/>
          </a:prstGeom>
        </p:spPr>
      </p:pic>
      <p:grpSp>
        <p:nvGrpSpPr>
          <p:cNvPr id="26" name="Group 25">
            <a:extLst>
              <a:ext uri="{FF2B5EF4-FFF2-40B4-BE49-F238E27FC236}">
                <a16:creationId xmlns:a16="http://schemas.microsoft.com/office/drawing/2014/main" id="{F791CB8E-DE43-474B-80DB-C429D8FF16BC}"/>
              </a:ext>
            </a:extLst>
          </p:cNvPr>
          <p:cNvGrpSpPr/>
          <p:nvPr/>
        </p:nvGrpSpPr>
        <p:grpSpPr>
          <a:xfrm>
            <a:off x="3066755" y="2314550"/>
            <a:ext cx="2863731" cy="2218107"/>
            <a:chOff x="4676931" y="1480279"/>
            <a:chExt cx="4025900" cy="2870200"/>
          </a:xfrm>
        </p:grpSpPr>
        <p:pic>
          <p:nvPicPr>
            <p:cNvPr id="27" name="Picture 26">
              <a:extLst>
                <a:ext uri="{FF2B5EF4-FFF2-40B4-BE49-F238E27FC236}">
                  <a16:creationId xmlns:a16="http://schemas.microsoft.com/office/drawing/2014/main" id="{0D604071-62F5-644D-A514-CA0923817D23}"/>
                </a:ext>
              </a:extLst>
            </p:cNvPr>
            <p:cNvPicPr>
              <a:picLocks noChangeAspect="1"/>
            </p:cNvPicPr>
            <p:nvPr/>
          </p:nvPicPr>
          <p:blipFill>
            <a:blip r:embed="rId6"/>
            <a:stretch>
              <a:fillRect/>
            </a:stretch>
          </p:blipFill>
          <p:spPr>
            <a:xfrm>
              <a:off x="4676931" y="1480279"/>
              <a:ext cx="4025900" cy="2870200"/>
            </a:xfrm>
            <a:prstGeom prst="rect">
              <a:avLst/>
            </a:prstGeom>
          </p:spPr>
        </p:pic>
        <p:sp>
          <p:nvSpPr>
            <p:cNvPr id="28" name="Rectangle 27">
              <a:extLst>
                <a:ext uri="{FF2B5EF4-FFF2-40B4-BE49-F238E27FC236}">
                  <a16:creationId xmlns:a16="http://schemas.microsoft.com/office/drawing/2014/main" id="{E3331D0D-8DD2-364B-9395-D4B7E3965ED3}"/>
                </a:ext>
              </a:extLst>
            </p:cNvPr>
            <p:cNvSpPr/>
            <p:nvPr/>
          </p:nvSpPr>
          <p:spPr>
            <a:xfrm>
              <a:off x="7530721" y="2400340"/>
              <a:ext cx="444843" cy="654908"/>
            </a:xfrm>
            <a:prstGeom prst="rect">
              <a:avLst/>
            </a:prstGeom>
            <a:solidFill>
              <a:srgbClr val="78B0D1"/>
            </a:solidFill>
            <a:ln>
              <a:noFill/>
            </a:ln>
            <a:effectLst>
              <a:outerShdw blurRad="40000" dist="23000" dir="5400000" rotWithShape="0">
                <a:srgbClr val="000000">
                  <a:alpha val="1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0" name="TextBox 29">
            <a:extLst>
              <a:ext uri="{FF2B5EF4-FFF2-40B4-BE49-F238E27FC236}">
                <a16:creationId xmlns:a16="http://schemas.microsoft.com/office/drawing/2014/main" id="{02CCD14F-39DC-0B42-A304-1E7FA077F6A2}"/>
              </a:ext>
            </a:extLst>
          </p:cNvPr>
          <p:cNvSpPr txBox="1"/>
          <p:nvPr/>
        </p:nvSpPr>
        <p:spPr>
          <a:xfrm>
            <a:off x="494401" y="4527616"/>
            <a:ext cx="2073003"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Kristel C. Meza-Fajardo, 2008</a:t>
            </a:r>
          </a:p>
        </p:txBody>
      </p:sp>
      <p:sp>
        <p:nvSpPr>
          <p:cNvPr id="31" name="TextBox 30">
            <a:extLst>
              <a:ext uri="{FF2B5EF4-FFF2-40B4-BE49-F238E27FC236}">
                <a16:creationId xmlns:a16="http://schemas.microsoft.com/office/drawing/2014/main" id="{DF461E7D-EDBB-D14A-A887-CE89FA2EDD69}"/>
              </a:ext>
            </a:extLst>
          </p:cNvPr>
          <p:cNvSpPr txBox="1"/>
          <p:nvPr/>
        </p:nvSpPr>
        <p:spPr>
          <a:xfrm>
            <a:off x="3566016" y="4543450"/>
            <a:ext cx="2073003"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Kristel C. Meza-Fajardo, 2008</a:t>
            </a:r>
          </a:p>
        </p:txBody>
      </p:sp>
      <p:sp>
        <p:nvSpPr>
          <p:cNvPr id="32" name="Rectangle 31">
            <a:extLst>
              <a:ext uri="{FF2B5EF4-FFF2-40B4-BE49-F238E27FC236}">
                <a16:creationId xmlns:a16="http://schemas.microsoft.com/office/drawing/2014/main" id="{2BFA2B94-CADB-3046-A476-DDE653C9D55B}"/>
              </a:ext>
            </a:extLst>
          </p:cNvPr>
          <p:cNvSpPr/>
          <p:nvPr/>
        </p:nvSpPr>
        <p:spPr>
          <a:xfrm>
            <a:off x="566900" y="5152795"/>
            <a:ext cx="8009942" cy="461665"/>
          </a:xfrm>
          <a:prstGeom prst="rect">
            <a:avLst/>
          </a:prstGeom>
        </p:spPr>
        <p:txBody>
          <a:bodyPr wrap="square">
            <a:spAutoFit/>
          </a:bodyPr>
          <a:lstStyle/>
          <a:p>
            <a:r>
              <a:rPr lang="en-US" sz="2400" b="1" dirty="0">
                <a:solidFill>
                  <a:srgbClr val="00B050"/>
                </a:solidFill>
              </a:rPr>
              <a:t>Complex coordinate transformations are the basis of the PML</a:t>
            </a:r>
          </a:p>
        </p:txBody>
      </p:sp>
    </p:spTree>
    <p:extLst>
      <p:ext uri="{BB962C8B-B14F-4D97-AF65-F5344CB8AC3E}">
        <p14:creationId xmlns:p14="http://schemas.microsoft.com/office/powerpoint/2010/main" val="3437599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886791-F062-8D42-9532-D0B87B40AD24}"/>
              </a:ext>
            </a:extLst>
          </p:cNvPr>
          <p:cNvPicPr>
            <a:picLocks noChangeAspect="1"/>
          </p:cNvPicPr>
          <p:nvPr/>
        </p:nvPicPr>
        <p:blipFill>
          <a:blip r:embed="rId2"/>
          <a:stretch>
            <a:fillRect/>
          </a:stretch>
        </p:blipFill>
        <p:spPr>
          <a:xfrm>
            <a:off x="4741951" y="4020747"/>
            <a:ext cx="3778797" cy="1453811"/>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E88AC280-9F66-6E48-9A5B-EF54847B163A}"/>
              </a:ext>
            </a:extLst>
          </p:cNvPr>
          <p:cNvPicPr>
            <a:picLocks noChangeAspect="1"/>
          </p:cNvPicPr>
          <p:nvPr/>
        </p:nvPicPr>
        <p:blipFill>
          <a:blip r:embed="rId3"/>
          <a:stretch>
            <a:fillRect/>
          </a:stretch>
        </p:blipFill>
        <p:spPr>
          <a:xfrm>
            <a:off x="1209383" y="4031599"/>
            <a:ext cx="3528161" cy="1490530"/>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9BE8C1DA-9C63-C945-9833-DD341B738AAF}"/>
                  </a:ext>
                </a:extLst>
              </p:cNvPr>
              <p:cNvSpPr/>
              <p:nvPr/>
            </p:nvSpPr>
            <p:spPr>
              <a:xfrm>
                <a:off x="1209383" y="5433586"/>
                <a:ext cx="7311365" cy="873509"/>
              </a:xfrm>
              <a:prstGeom prst="rect">
                <a:avLst/>
              </a:prstGeom>
            </p:spPr>
            <p:txBody>
              <a:bodyPr wrap="square">
                <a:spAutoFit/>
              </a:bodyPr>
              <a:lstStyle/>
              <a:p>
                <a:pPr algn="just">
                  <a:lnSpc>
                    <a:spcPct val="150000"/>
                  </a:lnSpc>
                </a:pP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𝑢</m:t>
                        </m:r>
                      </m:e>
                      <m:sub>
                        <m:r>
                          <a:rPr lang="en-US" i="1">
                            <a:latin typeface="Cambria Math" panose="02040503050406030204" pitchFamily="18" charset="0"/>
                            <a:cs typeface="Times New Roman" panose="02020603050405020304" pitchFamily="18" charset="0"/>
                          </a:rPr>
                          <m:t>𝑥</m:t>
                        </m:r>
                      </m:sub>
                    </m:sSub>
                    <m:r>
                      <a:rPr lang="en-US" i="1">
                        <a:latin typeface="Cambria Math" panose="02040503050406030204" pitchFamily="18" charset="0"/>
                        <a:cs typeface="Times New Roman" panose="02020603050405020304" pitchFamily="18" charset="0"/>
                      </a:rPr>
                      <m:t>=</m:t>
                    </m:r>
                  </m:oMath>
                </a14:m>
                <a:r>
                  <a:rPr lang="en-US" dirty="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𝑢</m:t>
                        </m:r>
                      </m:e>
                      <m:sub>
                        <m:r>
                          <a:rPr lang="en-US" i="1">
                            <a:latin typeface="Cambria Math" panose="02040503050406030204" pitchFamily="18" charset="0"/>
                            <a:cs typeface="Times New Roman" panose="02020603050405020304" pitchFamily="18" charset="0"/>
                          </a:rPr>
                          <m:t>𝑥</m:t>
                        </m:r>
                        <m:r>
                          <a:rPr lang="en-US" i="1">
                            <a:latin typeface="Cambria Math" panose="02040503050406030204" pitchFamily="18" charset="0"/>
                            <a:cs typeface="Times New Roman" panose="02020603050405020304" pitchFamily="18" charset="0"/>
                          </a:rPr>
                          <m:t>1</m:t>
                        </m:r>
                      </m:sub>
                    </m:sSub>
                  </m:oMath>
                </a14:m>
                <a:r>
                  <a:rPr lang="en-US" dirty="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𝑢</m:t>
                        </m:r>
                      </m:e>
                      <m:sub>
                        <m:r>
                          <a:rPr lang="en-US" i="1">
                            <a:latin typeface="Cambria Math" panose="02040503050406030204" pitchFamily="18" charset="0"/>
                            <a:cs typeface="Times New Roman" panose="02020603050405020304" pitchFamily="18" charset="0"/>
                          </a:rPr>
                          <m:t>𝑥</m:t>
                        </m:r>
                        <m:r>
                          <a:rPr lang="en-US" i="1">
                            <a:latin typeface="Cambria Math" panose="02040503050406030204" pitchFamily="18" charset="0"/>
                            <a:cs typeface="Times New Roman" panose="02020603050405020304" pitchFamily="18" charset="0"/>
                          </a:rPr>
                          <m:t>2</m:t>
                        </m:r>
                      </m:sub>
                    </m:sSub>
                  </m:oMath>
                </a14:m>
                <a:r>
                  <a:rPr lang="en-US" dirty="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𝑢</m:t>
                        </m:r>
                      </m:e>
                      <m:sub>
                        <m:r>
                          <a:rPr lang="en-US" i="1">
                            <a:latin typeface="Cambria Math" panose="02040503050406030204" pitchFamily="18" charset="0"/>
                            <a:cs typeface="Times New Roman" panose="02020603050405020304" pitchFamily="18" charset="0"/>
                          </a:rPr>
                          <m:t>𝑥</m:t>
                        </m:r>
                        <m:r>
                          <a:rPr lang="en-US" i="1">
                            <a:latin typeface="Cambria Math" panose="02040503050406030204" pitchFamily="18" charset="0"/>
                            <a:cs typeface="Times New Roman" panose="02020603050405020304" pitchFamily="18" charset="0"/>
                          </a:rPr>
                          <m:t>3</m:t>
                        </m:r>
                      </m:sub>
                    </m:sSub>
                    <m:r>
                      <a:rPr lang="en-US" b="0" i="0" smtClean="0">
                        <a:latin typeface="Cambria Math" panose="02040503050406030204" pitchFamily="18" charset="0"/>
                        <a:cs typeface="Times New Roman" panose="02020603050405020304" pitchFamily="18" charset="0"/>
                      </a:rPr>
                      <m:t>,  </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𝑢</m:t>
                        </m:r>
                      </m:e>
                      <m:sub>
                        <m:r>
                          <a:rPr lang="en-US" i="1">
                            <a:latin typeface="Cambria Math" panose="02040503050406030204" pitchFamily="18" charset="0"/>
                            <a:cs typeface="Times New Roman" panose="02020603050405020304" pitchFamily="18" charset="0"/>
                          </a:rPr>
                          <m:t>𝑧</m:t>
                        </m:r>
                      </m:sub>
                    </m:sSub>
                    <m:r>
                      <a:rPr lang="en-US" i="1">
                        <a:latin typeface="Cambria Math" panose="02040503050406030204" pitchFamily="18" charset="0"/>
                        <a:cs typeface="Times New Roman" panose="02020603050405020304" pitchFamily="18" charset="0"/>
                      </a:rPr>
                      <m:t>=</m:t>
                    </m:r>
                  </m:oMath>
                </a14:m>
                <a:r>
                  <a:rPr lang="en-US" dirty="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𝑢</m:t>
                        </m:r>
                      </m:e>
                      <m:sub>
                        <m:r>
                          <a:rPr lang="en-US" i="1">
                            <a:latin typeface="Cambria Math" panose="02040503050406030204" pitchFamily="18" charset="0"/>
                            <a:cs typeface="Times New Roman" panose="02020603050405020304" pitchFamily="18" charset="0"/>
                          </a:rPr>
                          <m:t>𝑧</m:t>
                        </m:r>
                        <m:r>
                          <a:rPr lang="en-US" i="1">
                            <a:latin typeface="Cambria Math" panose="02040503050406030204" pitchFamily="18" charset="0"/>
                            <a:cs typeface="Times New Roman" panose="02020603050405020304" pitchFamily="18" charset="0"/>
                          </a:rPr>
                          <m:t>1</m:t>
                        </m:r>
                      </m:sub>
                    </m:sSub>
                  </m:oMath>
                </a14:m>
                <a:r>
                  <a:rPr lang="en-US" dirty="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𝑢</m:t>
                        </m:r>
                      </m:e>
                      <m:sub>
                        <m:r>
                          <a:rPr lang="en-US" i="1">
                            <a:latin typeface="Cambria Math" panose="02040503050406030204" pitchFamily="18" charset="0"/>
                            <a:cs typeface="Times New Roman" panose="02020603050405020304" pitchFamily="18" charset="0"/>
                          </a:rPr>
                          <m:t>𝑧</m:t>
                        </m:r>
                        <m:r>
                          <a:rPr lang="en-US" i="1">
                            <a:latin typeface="Cambria Math" panose="02040503050406030204" pitchFamily="18" charset="0"/>
                            <a:cs typeface="Times New Roman" panose="02020603050405020304" pitchFamily="18" charset="0"/>
                          </a:rPr>
                          <m:t>2</m:t>
                        </m:r>
                      </m:sub>
                    </m:sSub>
                  </m:oMath>
                </a14:m>
                <a:r>
                  <a:rPr lang="en-US" dirty="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𝑢</m:t>
                        </m:r>
                      </m:e>
                      <m:sub>
                        <m:r>
                          <a:rPr lang="en-US" i="1">
                            <a:latin typeface="Cambria Math" panose="02040503050406030204" pitchFamily="18" charset="0"/>
                            <a:cs typeface="Times New Roman" panose="02020603050405020304" pitchFamily="18" charset="0"/>
                          </a:rPr>
                          <m:t>𝑧</m:t>
                        </m:r>
                        <m:r>
                          <a:rPr lang="en-US" i="1">
                            <a:latin typeface="Cambria Math" panose="02040503050406030204" pitchFamily="18" charset="0"/>
                            <a:cs typeface="Times New Roman" panose="02020603050405020304" pitchFamily="18" charset="0"/>
                          </a:rPr>
                          <m:t>3</m:t>
                        </m:r>
                      </m:sub>
                    </m:sSub>
                  </m:oMath>
                </a14:m>
                <a:endParaRPr lang="en-US" b="0" i="0" dirty="0">
                  <a:cs typeface="Times New Roman" panose="02020603050405020304" pitchFamily="18" charset="0"/>
                </a:endParaRPr>
              </a:p>
              <a:p>
                <a:pPr algn="just">
                  <a:lnSpc>
                    <a:spcPct val="150000"/>
                  </a:lnSpc>
                </a:pP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𝑝</m:t>
                        </m:r>
                      </m:e>
                      <m:sub>
                        <m:r>
                          <a:rPr lang="en-US" i="1">
                            <a:latin typeface="Cambria Math" panose="02040503050406030204" pitchFamily="18" charset="0"/>
                            <a:cs typeface="Times New Roman" panose="02020603050405020304" pitchFamily="18" charset="0"/>
                          </a:rPr>
                          <m:t>𝑥𝑥</m:t>
                        </m:r>
                      </m:sub>
                    </m:sSub>
                  </m:oMath>
                </a14:m>
                <a:r>
                  <a:rPr lang="en-US" dirty="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𝑝</m:t>
                        </m:r>
                      </m:e>
                      <m:sub>
                        <m:r>
                          <a:rPr lang="en-US" i="1">
                            <a:latin typeface="Cambria Math" panose="02040503050406030204" pitchFamily="18" charset="0"/>
                            <a:cs typeface="Times New Roman" panose="02020603050405020304" pitchFamily="18" charset="0"/>
                          </a:rPr>
                          <m:t>𝑥𝑧</m:t>
                        </m:r>
                      </m:sub>
                    </m:sSub>
                  </m:oMath>
                </a14:m>
                <a:r>
                  <a:rPr lang="en-US" dirty="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𝑝</m:t>
                        </m:r>
                      </m:e>
                      <m:sub>
                        <m:r>
                          <a:rPr lang="en-US" i="1">
                            <a:latin typeface="Cambria Math" panose="02040503050406030204" pitchFamily="18" charset="0"/>
                            <a:cs typeface="Times New Roman" panose="02020603050405020304" pitchFamily="18" charset="0"/>
                          </a:rPr>
                          <m:t>𝑧𝑥</m:t>
                        </m:r>
                      </m:sub>
                    </m:sSub>
                  </m:oMath>
                </a14:m>
                <a:r>
                  <a:rPr lang="en-US" dirty="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𝑝</m:t>
                        </m:r>
                      </m:e>
                      <m:sub>
                        <m:r>
                          <a:rPr lang="en-US" i="1">
                            <a:latin typeface="Cambria Math" panose="02040503050406030204" pitchFamily="18" charset="0"/>
                            <a:cs typeface="Times New Roman" panose="02020603050405020304" pitchFamily="18" charset="0"/>
                          </a:rPr>
                          <m:t>𝑧𝑧</m:t>
                        </m:r>
                      </m:sub>
                    </m:sSub>
                  </m:oMath>
                </a14:m>
                <a:r>
                  <a:rPr lang="en-US" dirty="0">
                    <a:cs typeface="Times New Roman" panose="02020603050405020304" pitchFamily="18" charset="0"/>
                  </a:rPr>
                  <a:t> are auxiliary terms.</a:t>
                </a:r>
              </a:p>
            </p:txBody>
          </p:sp>
        </mc:Choice>
        <mc:Fallback xmlns="">
          <p:sp>
            <p:nvSpPr>
              <p:cNvPr id="4" name="Rectangle 3">
                <a:extLst>
                  <a:ext uri="{FF2B5EF4-FFF2-40B4-BE49-F238E27FC236}">
                    <a16:creationId xmlns:a16="http://schemas.microsoft.com/office/drawing/2014/main" id="{9BE8C1DA-9C63-C945-9833-DD341B738AAF}"/>
                  </a:ext>
                </a:extLst>
              </p:cNvPr>
              <p:cNvSpPr>
                <a:spLocks noRot="1" noChangeAspect="1" noMove="1" noResize="1" noEditPoints="1" noAdjustHandles="1" noChangeArrowheads="1" noChangeShapeType="1" noTextEdit="1"/>
              </p:cNvSpPr>
              <p:nvPr/>
            </p:nvSpPr>
            <p:spPr>
              <a:xfrm>
                <a:off x="1209383" y="5433586"/>
                <a:ext cx="7311365" cy="873509"/>
              </a:xfrm>
              <a:prstGeom prst="rect">
                <a:avLst/>
              </a:prstGeom>
              <a:blipFill>
                <a:blip r:embed="rId4"/>
                <a:stretch>
                  <a:fillRect b="-1000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36BC564-6FAA-B848-9EE2-5FF566386F81}"/>
              </a:ext>
            </a:extLst>
          </p:cNvPr>
          <p:cNvPicPr>
            <a:picLocks noChangeAspect="1"/>
          </p:cNvPicPr>
          <p:nvPr/>
        </p:nvPicPr>
        <p:blipFill>
          <a:blip r:embed="rId5"/>
          <a:stretch>
            <a:fillRect/>
          </a:stretch>
        </p:blipFill>
        <p:spPr>
          <a:xfrm>
            <a:off x="1196024" y="2024439"/>
            <a:ext cx="4813229" cy="1654992"/>
          </a:xfrm>
          <a:prstGeom prst="rect">
            <a:avLst/>
          </a:prstGeom>
        </p:spPr>
      </p:pic>
      <p:sp>
        <p:nvSpPr>
          <p:cNvPr id="6" name="TextBox 5">
            <a:extLst>
              <a:ext uri="{FF2B5EF4-FFF2-40B4-BE49-F238E27FC236}">
                <a16:creationId xmlns:a16="http://schemas.microsoft.com/office/drawing/2014/main" id="{8E12DF85-0D93-C84D-8EE6-0507375D3370}"/>
              </a:ext>
            </a:extLst>
          </p:cNvPr>
          <p:cNvSpPr txBox="1"/>
          <p:nvPr/>
        </p:nvSpPr>
        <p:spPr>
          <a:xfrm>
            <a:off x="1147503" y="1655107"/>
            <a:ext cx="5094087" cy="369332"/>
          </a:xfrm>
          <a:prstGeom prst="rect">
            <a:avLst/>
          </a:prstGeom>
          <a:noFill/>
        </p:spPr>
        <p:txBody>
          <a:bodyPr wrap="none" rtlCol="0">
            <a:spAutoFit/>
          </a:bodyPr>
          <a:lstStyle/>
          <a:p>
            <a:r>
              <a:rPr lang="en-US" dirty="0">
                <a:cs typeface="Times New Roman" panose="02020603050405020304" pitchFamily="18" charset="0"/>
              </a:rPr>
              <a:t>Elastic wave Equation with PML frequency domain: </a:t>
            </a:r>
          </a:p>
        </p:txBody>
      </p:sp>
      <p:sp>
        <p:nvSpPr>
          <p:cNvPr id="7" name="TextBox 6">
            <a:extLst>
              <a:ext uri="{FF2B5EF4-FFF2-40B4-BE49-F238E27FC236}">
                <a16:creationId xmlns:a16="http://schemas.microsoft.com/office/drawing/2014/main" id="{0230D68D-6894-2540-AF9B-626EF54FC435}"/>
              </a:ext>
            </a:extLst>
          </p:cNvPr>
          <p:cNvSpPr txBox="1"/>
          <p:nvPr/>
        </p:nvSpPr>
        <p:spPr>
          <a:xfrm>
            <a:off x="1147503" y="3605776"/>
            <a:ext cx="6489982" cy="369332"/>
          </a:xfrm>
          <a:prstGeom prst="rect">
            <a:avLst/>
          </a:prstGeom>
          <a:noFill/>
        </p:spPr>
        <p:txBody>
          <a:bodyPr wrap="none" rtlCol="0">
            <a:spAutoFit/>
          </a:bodyPr>
          <a:lstStyle/>
          <a:p>
            <a:r>
              <a:rPr lang="en-US" dirty="0">
                <a:cs typeface="Times New Roman" panose="02020603050405020304" pitchFamily="18" charset="0"/>
              </a:rPr>
              <a:t>Split the wavefield into three terms and transform to time domain: </a:t>
            </a:r>
          </a:p>
        </p:txBody>
      </p:sp>
      <p:sp>
        <p:nvSpPr>
          <p:cNvPr id="8" name="Rectangle 7">
            <a:extLst>
              <a:ext uri="{FF2B5EF4-FFF2-40B4-BE49-F238E27FC236}">
                <a16:creationId xmlns:a16="http://schemas.microsoft.com/office/drawing/2014/main" id="{646A13FA-119F-3543-90CC-08C029F99A49}"/>
              </a:ext>
            </a:extLst>
          </p:cNvPr>
          <p:cNvSpPr/>
          <p:nvPr/>
        </p:nvSpPr>
        <p:spPr>
          <a:xfrm>
            <a:off x="3566016" y="40898"/>
            <a:ext cx="2355901" cy="523220"/>
          </a:xfrm>
          <a:prstGeom prst="rect">
            <a:avLst/>
          </a:prstGeom>
        </p:spPr>
        <p:txBody>
          <a:bodyPr wrap="none">
            <a:spAutoFit/>
          </a:bodyPr>
          <a:lstStyle/>
          <a:p>
            <a:r>
              <a:rPr lang="en-US" altLang="zh-CN" sz="2800" b="1" dirty="0">
                <a:solidFill>
                  <a:schemeClr val="accent1">
                    <a:lumMod val="75000"/>
                  </a:schemeClr>
                </a:solidFill>
              </a:rPr>
              <a:t>Methodology </a:t>
            </a:r>
          </a:p>
        </p:txBody>
      </p:sp>
      <p:sp>
        <p:nvSpPr>
          <p:cNvPr id="9" name="Rectangle 8">
            <a:extLst>
              <a:ext uri="{FF2B5EF4-FFF2-40B4-BE49-F238E27FC236}">
                <a16:creationId xmlns:a16="http://schemas.microsoft.com/office/drawing/2014/main" id="{050A1322-B6E0-B846-9F4D-C8C850027C6E}"/>
              </a:ext>
            </a:extLst>
          </p:cNvPr>
          <p:cNvSpPr/>
          <p:nvPr/>
        </p:nvSpPr>
        <p:spPr>
          <a:xfrm>
            <a:off x="124796" y="625634"/>
            <a:ext cx="4140557" cy="967957"/>
          </a:xfrm>
          <a:prstGeom prst="rect">
            <a:avLst/>
          </a:prstGeom>
        </p:spPr>
        <p:txBody>
          <a:bodyPr wrap="none">
            <a:spAutoFit/>
          </a:bodyPr>
          <a:lstStyle/>
          <a:p>
            <a:pPr>
              <a:lnSpc>
                <a:spcPct val="150000"/>
              </a:lnSpc>
              <a:defRPr/>
            </a:pPr>
            <a:r>
              <a:rPr lang="en-US" altLang="zh-CN" sz="2000" b="1" dirty="0"/>
              <a:t>From PDE to linear equations system </a:t>
            </a:r>
          </a:p>
          <a:p>
            <a:pPr>
              <a:lnSpc>
                <a:spcPct val="150000"/>
              </a:lnSpc>
              <a:defRPr/>
            </a:pPr>
            <a:r>
              <a:rPr lang="en-US" altLang="zh-CN" sz="2000" dirty="0"/>
              <a:t>When take PML into consideration</a:t>
            </a:r>
          </a:p>
        </p:txBody>
      </p:sp>
    </p:spTree>
    <p:extLst>
      <p:ext uri="{BB962C8B-B14F-4D97-AF65-F5344CB8AC3E}">
        <p14:creationId xmlns:p14="http://schemas.microsoft.com/office/powerpoint/2010/main" val="998834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34AF33-E5A7-6D48-9F7B-F30AB4EE9E9A}"/>
              </a:ext>
            </a:extLst>
          </p:cNvPr>
          <p:cNvPicPr>
            <a:picLocks noChangeAspect="1"/>
          </p:cNvPicPr>
          <p:nvPr/>
        </p:nvPicPr>
        <p:blipFill>
          <a:blip r:embed="rId2"/>
          <a:stretch>
            <a:fillRect/>
          </a:stretch>
        </p:blipFill>
        <p:spPr>
          <a:xfrm>
            <a:off x="3390676" y="5547049"/>
            <a:ext cx="2362648" cy="320040"/>
          </a:xfrm>
          <a:prstGeom prst="rect">
            <a:avLst/>
          </a:prstGeom>
        </p:spPr>
      </p:pic>
      <p:pic>
        <p:nvPicPr>
          <p:cNvPr id="6" name="Picture 5">
            <a:extLst>
              <a:ext uri="{FF2B5EF4-FFF2-40B4-BE49-F238E27FC236}">
                <a16:creationId xmlns:a16="http://schemas.microsoft.com/office/drawing/2014/main" id="{6F26B35C-86BE-0F4D-ABB7-FB68CA02D75E}"/>
              </a:ext>
            </a:extLst>
          </p:cNvPr>
          <p:cNvPicPr>
            <a:picLocks noChangeAspect="1"/>
          </p:cNvPicPr>
          <p:nvPr/>
        </p:nvPicPr>
        <p:blipFill>
          <a:blip r:embed="rId3"/>
          <a:stretch>
            <a:fillRect/>
          </a:stretch>
        </p:blipFill>
        <p:spPr>
          <a:xfrm>
            <a:off x="1064766" y="1700969"/>
            <a:ext cx="3704166" cy="118872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CD00649C-D201-0E4E-A926-CBEC1ED2437A}"/>
              </a:ext>
            </a:extLst>
          </p:cNvPr>
          <p:cNvPicPr>
            <a:picLocks noChangeAspect="1"/>
          </p:cNvPicPr>
          <p:nvPr/>
        </p:nvPicPr>
        <p:blipFill>
          <a:blip r:embed="rId4"/>
          <a:stretch>
            <a:fillRect/>
          </a:stretch>
        </p:blipFill>
        <p:spPr>
          <a:xfrm>
            <a:off x="4768932" y="1655107"/>
            <a:ext cx="3826344" cy="1252598"/>
          </a:xfrm>
          <a:prstGeom prst="rect">
            <a:avLst/>
          </a:prstGeom>
        </p:spPr>
      </p:pic>
      <p:pic>
        <p:nvPicPr>
          <p:cNvPr id="8" name="Picture 7">
            <a:extLst>
              <a:ext uri="{FF2B5EF4-FFF2-40B4-BE49-F238E27FC236}">
                <a16:creationId xmlns:a16="http://schemas.microsoft.com/office/drawing/2014/main" id="{62596E83-8B07-404F-8D7F-14800C16BFD2}"/>
              </a:ext>
            </a:extLst>
          </p:cNvPr>
          <p:cNvPicPr>
            <a:picLocks noChangeAspect="1"/>
          </p:cNvPicPr>
          <p:nvPr/>
        </p:nvPicPr>
        <p:blipFill>
          <a:blip r:embed="rId5"/>
          <a:stretch>
            <a:fillRect/>
          </a:stretch>
        </p:blipFill>
        <p:spPr>
          <a:xfrm>
            <a:off x="1522661" y="2943831"/>
            <a:ext cx="1588992" cy="2306601"/>
          </a:xfrm>
          <a:prstGeom prst="rect">
            <a:avLst/>
          </a:prstGeom>
        </p:spPr>
      </p:pic>
      <p:pic>
        <p:nvPicPr>
          <p:cNvPr id="9" name="Picture 8">
            <a:extLst>
              <a:ext uri="{FF2B5EF4-FFF2-40B4-BE49-F238E27FC236}">
                <a16:creationId xmlns:a16="http://schemas.microsoft.com/office/drawing/2014/main" id="{1089C235-742B-7D44-88B9-72849ACC04FF}"/>
              </a:ext>
            </a:extLst>
          </p:cNvPr>
          <p:cNvPicPr>
            <a:picLocks noChangeAspect="1"/>
          </p:cNvPicPr>
          <p:nvPr/>
        </p:nvPicPr>
        <p:blipFill>
          <a:blip r:embed="rId6"/>
          <a:stretch>
            <a:fillRect/>
          </a:stretch>
        </p:blipFill>
        <p:spPr>
          <a:xfrm>
            <a:off x="3347198" y="2969369"/>
            <a:ext cx="2171812" cy="2317187"/>
          </a:xfrm>
          <a:prstGeom prst="rect">
            <a:avLst/>
          </a:prstGeom>
        </p:spPr>
      </p:pic>
      <p:pic>
        <p:nvPicPr>
          <p:cNvPr id="10" name="Picture 9">
            <a:extLst>
              <a:ext uri="{FF2B5EF4-FFF2-40B4-BE49-F238E27FC236}">
                <a16:creationId xmlns:a16="http://schemas.microsoft.com/office/drawing/2014/main" id="{BEC6D7C7-8E21-F64D-BC39-EEBB628AB8C0}"/>
              </a:ext>
            </a:extLst>
          </p:cNvPr>
          <p:cNvPicPr>
            <a:picLocks noChangeAspect="1"/>
          </p:cNvPicPr>
          <p:nvPr/>
        </p:nvPicPr>
        <p:blipFill>
          <a:blip r:embed="rId7"/>
          <a:stretch>
            <a:fillRect/>
          </a:stretch>
        </p:blipFill>
        <p:spPr>
          <a:xfrm>
            <a:off x="5372753" y="2943830"/>
            <a:ext cx="2112627" cy="2306601"/>
          </a:xfrm>
          <a:prstGeom prst="rect">
            <a:avLst/>
          </a:prstGeom>
        </p:spPr>
      </p:pic>
      <p:sp>
        <p:nvSpPr>
          <p:cNvPr id="11" name="Rectangle 10">
            <a:extLst>
              <a:ext uri="{FF2B5EF4-FFF2-40B4-BE49-F238E27FC236}">
                <a16:creationId xmlns:a16="http://schemas.microsoft.com/office/drawing/2014/main" id="{B92BB8A6-70DC-C042-9EF6-EB7B1CE97C0E}"/>
              </a:ext>
            </a:extLst>
          </p:cNvPr>
          <p:cNvSpPr/>
          <p:nvPr/>
        </p:nvSpPr>
        <p:spPr>
          <a:xfrm>
            <a:off x="3566016" y="40898"/>
            <a:ext cx="2355901" cy="523220"/>
          </a:xfrm>
          <a:prstGeom prst="rect">
            <a:avLst/>
          </a:prstGeom>
        </p:spPr>
        <p:txBody>
          <a:bodyPr wrap="none">
            <a:spAutoFit/>
          </a:bodyPr>
          <a:lstStyle/>
          <a:p>
            <a:r>
              <a:rPr lang="en-US" altLang="zh-CN" sz="2800" b="1" dirty="0">
                <a:solidFill>
                  <a:schemeClr val="accent1">
                    <a:lumMod val="75000"/>
                  </a:schemeClr>
                </a:solidFill>
              </a:rPr>
              <a:t>Methodology </a:t>
            </a:r>
          </a:p>
        </p:txBody>
      </p:sp>
      <p:sp>
        <p:nvSpPr>
          <p:cNvPr id="12" name="Rectangle 11">
            <a:extLst>
              <a:ext uri="{FF2B5EF4-FFF2-40B4-BE49-F238E27FC236}">
                <a16:creationId xmlns:a16="http://schemas.microsoft.com/office/drawing/2014/main" id="{1C00EE9B-B52F-D249-AFDD-E258CFC8B240}"/>
              </a:ext>
            </a:extLst>
          </p:cNvPr>
          <p:cNvSpPr/>
          <p:nvPr/>
        </p:nvSpPr>
        <p:spPr>
          <a:xfrm>
            <a:off x="124796" y="625634"/>
            <a:ext cx="4140557" cy="967957"/>
          </a:xfrm>
          <a:prstGeom prst="rect">
            <a:avLst/>
          </a:prstGeom>
        </p:spPr>
        <p:txBody>
          <a:bodyPr wrap="none">
            <a:spAutoFit/>
          </a:bodyPr>
          <a:lstStyle/>
          <a:p>
            <a:pPr>
              <a:lnSpc>
                <a:spcPct val="150000"/>
              </a:lnSpc>
              <a:defRPr/>
            </a:pPr>
            <a:r>
              <a:rPr lang="en-US" altLang="zh-CN" sz="2000" b="1" dirty="0"/>
              <a:t>From PDE to linear equations system </a:t>
            </a:r>
          </a:p>
          <a:p>
            <a:pPr>
              <a:lnSpc>
                <a:spcPct val="150000"/>
              </a:lnSpc>
              <a:defRPr/>
            </a:pPr>
            <a:r>
              <a:rPr lang="en-US" altLang="zh-CN" sz="2000" dirty="0"/>
              <a:t>When take PML into consideration</a:t>
            </a:r>
          </a:p>
        </p:txBody>
      </p:sp>
      <p:sp>
        <p:nvSpPr>
          <p:cNvPr id="13" name="Rectangle 12">
            <a:extLst>
              <a:ext uri="{FF2B5EF4-FFF2-40B4-BE49-F238E27FC236}">
                <a16:creationId xmlns:a16="http://schemas.microsoft.com/office/drawing/2014/main" id="{61A27C35-E81A-184A-8863-E7083B264999}"/>
              </a:ext>
            </a:extLst>
          </p:cNvPr>
          <p:cNvSpPr/>
          <p:nvPr/>
        </p:nvSpPr>
        <p:spPr>
          <a:xfrm>
            <a:off x="2317157" y="5896749"/>
            <a:ext cx="5000793" cy="461665"/>
          </a:xfrm>
          <a:prstGeom prst="rect">
            <a:avLst/>
          </a:prstGeom>
        </p:spPr>
        <p:txBody>
          <a:bodyPr wrap="none">
            <a:spAutoFit/>
          </a:bodyPr>
          <a:lstStyle/>
          <a:p>
            <a:r>
              <a:rPr lang="en-US" sz="2400" b="1" dirty="0">
                <a:solidFill>
                  <a:srgbClr val="00B050"/>
                </a:solidFill>
              </a:rPr>
              <a:t>General </a:t>
            </a:r>
            <a:r>
              <a:rPr lang="en-US" sz="2400" b="1" dirty="0" err="1">
                <a:solidFill>
                  <a:srgbClr val="00B050"/>
                </a:solidFill>
              </a:rPr>
              <a:t>Algebro</a:t>
            </a:r>
            <a:r>
              <a:rPr lang="en-US" sz="2400" b="1" dirty="0">
                <a:solidFill>
                  <a:srgbClr val="00B050"/>
                </a:solidFill>
              </a:rPr>
              <a:t>-Differential Equation</a:t>
            </a:r>
            <a:endParaRPr lang="en-US" sz="2400" b="1" dirty="0">
              <a:solidFill>
                <a:schemeClr val="accent6"/>
              </a:solidFill>
            </a:endParaRPr>
          </a:p>
        </p:txBody>
      </p:sp>
    </p:spTree>
    <p:extLst>
      <p:ext uri="{BB962C8B-B14F-4D97-AF65-F5344CB8AC3E}">
        <p14:creationId xmlns:p14="http://schemas.microsoft.com/office/powerpoint/2010/main" val="15116727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B4C7DC-A9B6-D74D-A90D-653B9B30457F}"/>
              </a:ext>
            </a:extLst>
          </p:cNvPr>
          <p:cNvSpPr/>
          <p:nvPr/>
        </p:nvSpPr>
        <p:spPr>
          <a:xfrm>
            <a:off x="224979" y="782500"/>
            <a:ext cx="6778063" cy="861774"/>
          </a:xfrm>
          <a:prstGeom prst="rect">
            <a:avLst/>
          </a:prstGeom>
        </p:spPr>
        <p:txBody>
          <a:bodyPr wrap="square">
            <a:spAutoFit/>
          </a:bodyPr>
          <a:lstStyle/>
          <a:p>
            <a:pPr algn="just">
              <a:lnSpc>
                <a:spcPct val="150000"/>
              </a:lnSpc>
            </a:pPr>
            <a:r>
              <a:rPr lang="en-US" sz="2000" b="1" dirty="0"/>
              <a:t>From </a:t>
            </a:r>
            <a:r>
              <a:rPr lang="en-US" sz="2000" b="1" dirty="0" err="1"/>
              <a:t>algebro</a:t>
            </a:r>
            <a:r>
              <a:rPr lang="en-US" sz="2000" b="1" dirty="0"/>
              <a:t>-differential equation to solutions</a:t>
            </a:r>
          </a:p>
          <a:p>
            <a:pPr algn="just"/>
            <a:endParaRPr lang="en-US" sz="2000" b="1" dirty="0"/>
          </a:p>
        </p:txBody>
      </p:sp>
      <p:pic>
        <p:nvPicPr>
          <p:cNvPr id="6" name="Picture 5">
            <a:extLst>
              <a:ext uri="{FF2B5EF4-FFF2-40B4-BE49-F238E27FC236}">
                <a16:creationId xmlns:a16="http://schemas.microsoft.com/office/drawing/2014/main" id="{8D5E337A-8F25-6D4E-A1F2-1984F5F88B04}"/>
              </a:ext>
            </a:extLst>
          </p:cNvPr>
          <p:cNvPicPr>
            <a:picLocks noChangeAspect="1"/>
          </p:cNvPicPr>
          <p:nvPr/>
        </p:nvPicPr>
        <p:blipFill>
          <a:blip r:embed="rId2"/>
          <a:stretch>
            <a:fillRect/>
          </a:stretch>
        </p:blipFill>
        <p:spPr>
          <a:xfrm>
            <a:off x="8042422" y="2250786"/>
            <a:ext cx="559398" cy="365760"/>
          </a:xfrm>
          <a:prstGeom prst="rect">
            <a:avLst/>
          </a:prstGeom>
        </p:spPr>
      </p:pic>
      <p:pic>
        <p:nvPicPr>
          <p:cNvPr id="7" name="Picture 6">
            <a:extLst>
              <a:ext uri="{FF2B5EF4-FFF2-40B4-BE49-F238E27FC236}">
                <a16:creationId xmlns:a16="http://schemas.microsoft.com/office/drawing/2014/main" id="{CD73940E-CE06-5742-B54E-8E44A17FA27A}"/>
              </a:ext>
            </a:extLst>
          </p:cNvPr>
          <p:cNvPicPr>
            <a:picLocks noChangeAspect="1"/>
          </p:cNvPicPr>
          <p:nvPr/>
        </p:nvPicPr>
        <p:blipFill>
          <a:blip r:embed="rId3"/>
          <a:stretch>
            <a:fillRect/>
          </a:stretch>
        </p:blipFill>
        <p:spPr>
          <a:xfrm>
            <a:off x="8042422" y="3635197"/>
            <a:ext cx="559398" cy="365760"/>
          </a:xfrm>
          <a:prstGeom prst="rect">
            <a:avLst/>
          </a:prstGeom>
        </p:spPr>
      </p:pic>
      <p:pic>
        <p:nvPicPr>
          <p:cNvPr id="9" name="Picture 8">
            <a:extLst>
              <a:ext uri="{FF2B5EF4-FFF2-40B4-BE49-F238E27FC236}">
                <a16:creationId xmlns:a16="http://schemas.microsoft.com/office/drawing/2014/main" id="{F1F361AD-7A87-F844-8E96-F07F123E9E1D}"/>
              </a:ext>
            </a:extLst>
          </p:cNvPr>
          <p:cNvPicPr>
            <a:picLocks noChangeAspect="1"/>
          </p:cNvPicPr>
          <p:nvPr/>
        </p:nvPicPr>
        <p:blipFill>
          <a:blip r:embed="rId4"/>
          <a:stretch>
            <a:fillRect/>
          </a:stretch>
        </p:blipFill>
        <p:spPr>
          <a:xfrm>
            <a:off x="8042422" y="2920590"/>
            <a:ext cx="559398" cy="365760"/>
          </a:xfrm>
          <a:prstGeom prst="rect">
            <a:avLst/>
          </a:prstGeom>
        </p:spPr>
      </p:pic>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D787DE58-9613-0E42-BFBE-DE383F15068F}"/>
                  </a:ext>
                </a:extLst>
              </p:cNvPr>
              <p:cNvSpPr/>
              <p:nvPr/>
            </p:nvSpPr>
            <p:spPr>
              <a:xfrm>
                <a:off x="912107" y="1613446"/>
                <a:ext cx="6766647" cy="2808526"/>
              </a:xfrm>
              <a:prstGeom prst="rect">
                <a:avLst/>
              </a:prstGeom>
            </p:spPr>
            <p:txBody>
              <a:bodyPr wrap="square">
                <a:spAutoFit/>
              </a:bodyPr>
              <a:lstStyle/>
              <a:p>
                <a:pPr>
                  <a:lnSpc>
                    <a:spcPct val="200000"/>
                  </a:lnSpc>
                </a:pPr>
                <a:r>
                  <a:rPr lang="en-US" sz="1600" dirty="0"/>
                  <a:t>The Newmark method</a:t>
                </a:r>
                <a:endParaRPr lang="en-US" sz="1600" dirty="0">
                  <a:cs typeface="Times New Roman" panose="02020603050405020304" pitchFamily="18" charset="0"/>
                </a:endParaRPr>
              </a:p>
              <a:p>
                <a:pPr>
                  <a:lnSpc>
                    <a:spcPct val="200000"/>
                  </a:lnSpc>
                </a:pPr>
                <a:r>
                  <a:rPr lang="en-US" sz="1600" dirty="0">
                    <a:cs typeface="Times New Roman" panose="02020603050405020304" pitchFamily="18" charset="0"/>
                  </a:rPr>
                  <a:t>Implicit Method:</a:t>
                </a:r>
              </a:p>
              <a:p>
                <a:endParaRPr lang="en-US" sz="1600" dirty="0">
                  <a:cs typeface="Times New Roman" panose="02020603050405020304" pitchFamily="18" charset="0"/>
                </a:endParaRPr>
              </a:p>
              <a:p>
                <a:r>
                  <a:rPr lang="en-US" sz="1600" dirty="0">
                    <a:cs typeface="Times New Roman" panose="02020603050405020304" pitchFamily="18" charset="0"/>
                  </a:rPr>
                  <a:t>	</a:t>
                </a:r>
              </a:p>
              <a:p>
                <a:r>
                  <a:rPr lang="en-US" sz="1600" dirty="0">
                    <a:cs typeface="Times New Roman" panose="02020603050405020304" pitchFamily="18" charset="0"/>
                  </a:rPr>
                  <a:t>Update Values:</a:t>
                </a:r>
              </a:p>
              <a:p>
                <a:endParaRPr lang="en-US" sz="1600" dirty="0">
                  <a:cs typeface="Times New Roman" panose="02020603050405020304" pitchFamily="18" charset="0"/>
                </a:endParaRPr>
              </a:p>
              <a:p>
                <a:endParaRPr lang="en-US" sz="1600" dirty="0">
                  <a:cs typeface="Times New Roman" panose="02020603050405020304" pitchFamily="18" charset="0"/>
                </a:endParaRPr>
              </a:p>
              <a:p>
                <a:endParaRPr lang="en-US" sz="1600" dirty="0">
                  <a:cs typeface="Times New Roman" panose="02020603050405020304" pitchFamily="18" charset="0"/>
                </a:endParaRPr>
              </a:p>
              <a:p>
                <a:r>
                  <a:rPr lang="en-US" sz="1600" dirty="0">
                    <a:cs typeface="Times New Roman" panose="02020603050405020304" pitchFamily="18" charset="0"/>
                  </a:rPr>
                  <a:t>with initialize values</a:t>
                </a:r>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 </m:t>
                        </m:r>
                        <m:r>
                          <a:rPr lang="en-US" sz="1600" i="1">
                            <a:latin typeface="Cambria Math" panose="02040503050406030204" pitchFamily="18" charset="0"/>
                          </a:rPr>
                          <m:t>𝑈</m:t>
                        </m:r>
                      </m:e>
                      <m:sup>
                        <m:r>
                          <a:rPr lang="en-US" sz="1600" i="1">
                            <a:latin typeface="Cambria Math" panose="02040503050406030204" pitchFamily="18" charset="0"/>
                          </a:rPr>
                          <m:t>0</m:t>
                        </m:r>
                      </m:sup>
                    </m:sSup>
                    <m:r>
                      <a:rPr lang="en-US" sz="1600" i="1">
                        <a:latin typeface="Cambria Math" panose="02040503050406030204" pitchFamily="18" charset="0"/>
                      </a:rPr>
                      <m:t>,  </m:t>
                    </m:r>
                    <m:sSup>
                      <m:sSupPr>
                        <m:ctrlPr>
                          <a:rPr lang="en-US" sz="1600" i="1">
                            <a:latin typeface="Cambria Math" panose="02040503050406030204" pitchFamily="18" charset="0"/>
                          </a:rPr>
                        </m:ctrlPr>
                      </m:sSupPr>
                      <m:e>
                        <m:acc>
                          <m:accPr>
                            <m:chr m:val="̇"/>
                            <m:ctrlPr>
                              <a:rPr lang="en-US" sz="1600" i="1">
                                <a:latin typeface="Cambria Math" panose="02040503050406030204" pitchFamily="18" charset="0"/>
                              </a:rPr>
                            </m:ctrlPr>
                          </m:accPr>
                          <m:e>
                            <m:r>
                              <a:rPr lang="en-US" sz="1600" i="1">
                                <a:latin typeface="Cambria Math" panose="02040503050406030204" pitchFamily="18" charset="0"/>
                              </a:rPr>
                              <m:t>𝑈</m:t>
                            </m:r>
                          </m:e>
                        </m:acc>
                      </m:e>
                      <m:sup>
                        <m:r>
                          <a:rPr lang="en-US" sz="1600" i="1">
                            <a:latin typeface="Cambria Math" panose="02040503050406030204" pitchFamily="18" charset="0"/>
                          </a:rPr>
                          <m:t>0</m:t>
                        </m:r>
                      </m:sup>
                    </m:sSup>
                  </m:oMath>
                </a14:m>
                <a:r>
                  <a:rPr lang="en-US" sz="1600" dirty="0">
                    <a:cs typeface="Times New Roman" panose="02020603050405020304" pitchFamily="18" charset="0"/>
                  </a:rPr>
                  <a:t> and </a:t>
                </a:r>
                <a14:m>
                  <m:oMath xmlns:m="http://schemas.openxmlformats.org/officeDocument/2006/math">
                    <m:sSup>
                      <m:sSupPr>
                        <m:ctrlPr>
                          <a:rPr lang="en-US" sz="1600" i="1">
                            <a:latin typeface="Cambria Math" panose="02040503050406030204" pitchFamily="18" charset="0"/>
                          </a:rPr>
                        </m:ctrlPr>
                      </m:sSupPr>
                      <m:e>
                        <m:acc>
                          <m:accPr>
                            <m:chr m:val="̈"/>
                            <m:ctrlPr>
                              <a:rPr lang="en-US" sz="1600" i="1">
                                <a:latin typeface="Cambria Math" panose="02040503050406030204" pitchFamily="18" charset="0"/>
                              </a:rPr>
                            </m:ctrlPr>
                          </m:accPr>
                          <m:e>
                            <m:r>
                              <a:rPr lang="en-US" sz="1600" i="1">
                                <a:latin typeface="Cambria Math" panose="02040503050406030204" pitchFamily="18" charset="0"/>
                              </a:rPr>
                              <m:t>𝑈</m:t>
                            </m:r>
                          </m:e>
                        </m:acc>
                      </m:e>
                      <m:sup>
                        <m:r>
                          <a:rPr lang="en-US" sz="1600" i="1">
                            <a:latin typeface="Cambria Math" panose="02040503050406030204" pitchFamily="18" charset="0"/>
                          </a:rPr>
                          <m:t>0</m:t>
                        </m:r>
                      </m:sup>
                    </m:sSup>
                  </m:oMath>
                </a14:m>
                <a:r>
                  <a:rPr lang="en-US" sz="1600" dirty="0">
                    <a:cs typeface="Times New Roman" panose="02020603050405020304" pitchFamily="18" charset="0"/>
                  </a:rPr>
                  <a:t>. </a:t>
                </a:r>
              </a:p>
            </p:txBody>
          </p:sp>
        </mc:Choice>
        <mc:Fallback xmlns="">
          <p:sp>
            <p:nvSpPr>
              <p:cNvPr id="12" name="Rectangle 11">
                <a:extLst>
                  <a:ext uri="{FF2B5EF4-FFF2-40B4-BE49-F238E27FC236}">
                    <a16:creationId xmlns:a16="http://schemas.microsoft.com/office/drawing/2014/main" id="{D787DE58-9613-0E42-BFBE-DE383F15068F}"/>
                  </a:ext>
                </a:extLst>
              </p:cNvPr>
              <p:cNvSpPr>
                <a:spLocks noRot="1" noChangeAspect="1" noMove="1" noResize="1" noEditPoints="1" noAdjustHandles="1" noChangeArrowheads="1" noChangeShapeType="1" noTextEdit="1"/>
              </p:cNvSpPr>
              <p:nvPr/>
            </p:nvSpPr>
            <p:spPr>
              <a:xfrm>
                <a:off x="912107" y="1613446"/>
                <a:ext cx="6766647" cy="2808526"/>
              </a:xfrm>
              <a:prstGeom prst="rect">
                <a:avLst/>
              </a:prstGeom>
              <a:blipFill>
                <a:blip r:embed="rId5"/>
                <a:stretch>
                  <a:fillRect l="-563" b="-1802"/>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55D2AAD9-7A93-E444-A0ED-39F9665C7F3C}"/>
              </a:ext>
            </a:extLst>
          </p:cNvPr>
          <p:cNvPicPr>
            <a:picLocks noChangeAspect="1"/>
          </p:cNvPicPr>
          <p:nvPr/>
        </p:nvPicPr>
        <p:blipFill rotWithShape="1">
          <a:blip r:embed="rId6"/>
          <a:srcRect r="5073"/>
          <a:stretch/>
        </p:blipFill>
        <p:spPr>
          <a:xfrm>
            <a:off x="2566067" y="2851140"/>
            <a:ext cx="385645" cy="1155720"/>
          </a:xfrm>
          <a:prstGeom prst="rect">
            <a:avLst/>
          </a:prstGeom>
        </p:spPr>
      </p:pic>
      <p:pic>
        <p:nvPicPr>
          <p:cNvPr id="14" name="Picture 13">
            <a:extLst>
              <a:ext uri="{FF2B5EF4-FFF2-40B4-BE49-F238E27FC236}">
                <a16:creationId xmlns:a16="http://schemas.microsoft.com/office/drawing/2014/main" id="{CEAAD1A7-A394-6947-A741-8D5F4F85F0A5}"/>
              </a:ext>
            </a:extLst>
          </p:cNvPr>
          <p:cNvPicPr>
            <a:picLocks noChangeAspect="1"/>
          </p:cNvPicPr>
          <p:nvPr/>
        </p:nvPicPr>
        <p:blipFill>
          <a:blip r:embed="rId7"/>
          <a:stretch>
            <a:fillRect/>
          </a:stretch>
        </p:blipFill>
        <p:spPr>
          <a:xfrm>
            <a:off x="2985329" y="2789752"/>
            <a:ext cx="3775022" cy="661971"/>
          </a:xfrm>
          <a:prstGeom prst="rect">
            <a:avLst/>
          </a:prstGeom>
        </p:spPr>
      </p:pic>
      <p:pic>
        <p:nvPicPr>
          <p:cNvPr id="15" name="Picture 14">
            <a:extLst>
              <a:ext uri="{FF2B5EF4-FFF2-40B4-BE49-F238E27FC236}">
                <a16:creationId xmlns:a16="http://schemas.microsoft.com/office/drawing/2014/main" id="{81418C44-E6F4-2145-B67E-3BD9A2753440}"/>
              </a:ext>
            </a:extLst>
          </p:cNvPr>
          <p:cNvPicPr>
            <a:picLocks noChangeAspect="1"/>
          </p:cNvPicPr>
          <p:nvPr/>
        </p:nvPicPr>
        <p:blipFill>
          <a:blip r:embed="rId8"/>
          <a:stretch>
            <a:fillRect/>
          </a:stretch>
        </p:blipFill>
        <p:spPr>
          <a:xfrm>
            <a:off x="3000807" y="3519567"/>
            <a:ext cx="3167801" cy="438912"/>
          </a:xfrm>
          <a:prstGeom prst="rect">
            <a:avLst/>
          </a:prstGeom>
        </p:spPr>
      </p:pic>
      <p:sp>
        <p:nvSpPr>
          <p:cNvPr id="19" name="Rectangle 18">
            <a:extLst>
              <a:ext uri="{FF2B5EF4-FFF2-40B4-BE49-F238E27FC236}">
                <a16:creationId xmlns:a16="http://schemas.microsoft.com/office/drawing/2014/main" id="{16122202-746D-4E09-B23D-0333ED7E5ADA}"/>
              </a:ext>
            </a:extLst>
          </p:cNvPr>
          <p:cNvSpPr/>
          <p:nvPr/>
        </p:nvSpPr>
        <p:spPr>
          <a:xfrm>
            <a:off x="3566016" y="40898"/>
            <a:ext cx="2355901" cy="523220"/>
          </a:xfrm>
          <a:prstGeom prst="rect">
            <a:avLst/>
          </a:prstGeom>
        </p:spPr>
        <p:txBody>
          <a:bodyPr wrap="none">
            <a:spAutoFit/>
          </a:bodyPr>
          <a:lstStyle/>
          <a:p>
            <a:r>
              <a:rPr lang="en-US" altLang="zh-CN" sz="2800" b="1" dirty="0">
                <a:solidFill>
                  <a:schemeClr val="accent1">
                    <a:lumMod val="75000"/>
                  </a:schemeClr>
                </a:solidFill>
              </a:rPr>
              <a:t>Methodology </a:t>
            </a:r>
          </a:p>
        </p:txBody>
      </p:sp>
      <p:pic>
        <p:nvPicPr>
          <p:cNvPr id="20" name="Picture 4" descr="page7image17073248">
            <a:extLst>
              <a:ext uri="{FF2B5EF4-FFF2-40B4-BE49-F238E27FC236}">
                <a16:creationId xmlns:a16="http://schemas.microsoft.com/office/drawing/2014/main" id="{6E53EA34-FAC4-8840-8C95-6DB816AB4DA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54356" y="2315929"/>
            <a:ext cx="524399" cy="28654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page7image17073248">
            <a:extLst>
              <a:ext uri="{FF2B5EF4-FFF2-40B4-BE49-F238E27FC236}">
                <a16:creationId xmlns:a16="http://schemas.microsoft.com/office/drawing/2014/main" id="{B3C13986-A14F-9745-9FCD-46AF21CCBCE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50621" y="3001191"/>
            <a:ext cx="524399" cy="28654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page7image17073248">
            <a:extLst>
              <a:ext uri="{FF2B5EF4-FFF2-40B4-BE49-F238E27FC236}">
                <a16:creationId xmlns:a16="http://schemas.microsoft.com/office/drawing/2014/main" id="{C857F5E3-1684-BF4E-976F-FCA97C4E909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50620" y="3709601"/>
            <a:ext cx="524399" cy="28654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D20FCE7E-9B87-F749-BD93-AE38516C880F}"/>
              </a:ext>
            </a:extLst>
          </p:cNvPr>
          <p:cNvPicPr>
            <a:picLocks noChangeAspect="1"/>
          </p:cNvPicPr>
          <p:nvPr/>
        </p:nvPicPr>
        <p:blipFill>
          <a:blip r:embed="rId10"/>
          <a:stretch>
            <a:fillRect/>
          </a:stretch>
        </p:blipFill>
        <p:spPr>
          <a:xfrm>
            <a:off x="3000807" y="4582282"/>
            <a:ext cx="3500599" cy="1557371"/>
          </a:xfrm>
          <a:prstGeom prst="rect">
            <a:avLst/>
          </a:prstGeom>
        </p:spPr>
      </p:pic>
      <p:pic>
        <p:nvPicPr>
          <p:cNvPr id="5" name="Picture 4">
            <a:extLst>
              <a:ext uri="{FF2B5EF4-FFF2-40B4-BE49-F238E27FC236}">
                <a16:creationId xmlns:a16="http://schemas.microsoft.com/office/drawing/2014/main" id="{B16AF8F6-2A1F-1247-8214-E6F75AE33FB3}"/>
              </a:ext>
            </a:extLst>
          </p:cNvPr>
          <p:cNvPicPr>
            <a:picLocks noChangeAspect="1"/>
          </p:cNvPicPr>
          <p:nvPr/>
        </p:nvPicPr>
        <p:blipFill>
          <a:blip r:embed="rId11"/>
          <a:stretch>
            <a:fillRect/>
          </a:stretch>
        </p:blipFill>
        <p:spPr>
          <a:xfrm>
            <a:off x="2925370" y="2311121"/>
            <a:ext cx="3019697" cy="347472"/>
          </a:xfrm>
          <a:prstGeom prst="rect">
            <a:avLst/>
          </a:prstGeom>
        </p:spPr>
      </p:pic>
      <p:pic>
        <p:nvPicPr>
          <p:cNvPr id="25" name="Picture 24">
            <a:extLst>
              <a:ext uri="{FF2B5EF4-FFF2-40B4-BE49-F238E27FC236}">
                <a16:creationId xmlns:a16="http://schemas.microsoft.com/office/drawing/2014/main" id="{1CA08966-1B5A-EC46-818D-5399F0C3D6D1}"/>
              </a:ext>
            </a:extLst>
          </p:cNvPr>
          <p:cNvPicPr>
            <a:picLocks noChangeAspect="1"/>
          </p:cNvPicPr>
          <p:nvPr/>
        </p:nvPicPr>
        <p:blipFill>
          <a:blip r:embed="rId12"/>
          <a:stretch>
            <a:fillRect/>
          </a:stretch>
        </p:blipFill>
        <p:spPr>
          <a:xfrm>
            <a:off x="3114107" y="1369709"/>
            <a:ext cx="2362648" cy="320040"/>
          </a:xfrm>
          <a:prstGeom prst="rect">
            <a:avLst/>
          </a:prstGeom>
        </p:spPr>
      </p:pic>
    </p:spTree>
    <p:extLst>
      <p:ext uri="{BB962C8B-B14F-4D97-AF65-F5344CB8AC3E}">
        <p14:creationId xmlns:p14="http://schemas.microsoft.com/office/powerpoint/2010/main" val="1388054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3BDC748-AC14-1E4D-BAA0-D15C5D5AE158}"/>
              </a:ext>
            </a:extLst>
          </p:cNvPr>
          <p:cNvSpPr txBox="1"/>
          <p:nvPr/>
        </p:nvSpPr>
        <p:spPr>
          <a:xfrm>
            <a:off x="5118538" y="830317"/>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C6D456F8-1BC6-4E4F-ACDA-9C14A33E89ED}"/>
              </a:ext>
            </a:extLst>
          </p:cNvPr>
          <p:cNvSpPr txBox="1"/>
          <p:nvPr/>
        </p:nvSpPr>
        <p:spPr>
          <a:xfrm>
            <a:off x="4771697" y="803794"/>
            <a:ext cx="184731" cy="369332"/>
          </a:xfrm>
          <a:prstGeom prst="rect">
            <a:avLst/>
          </a:prstGeom>
          <a:noFill/>
        </p:spPr>
        <p:txBody>
          <a:bodyPr wrap="none" rtlCol="0">
            <a:spAutoFit/>
          </a:bodyPr>
          <a:lstStyle/>
          <a:p>
            <a:endParaRPr lang="en-US" dirty="0"/>
          </a:p>
        </p:txBody>
      </p:sp>
      <p:pic>
        <p:nvPicPr>
          <p:cNvPr id="9" name="Picture 8" descr="A close up of a logo&#10;&#10;Description automatically generated">
            <a:extLst>
              <a:ext uri="{FF2B5EF4-FFF2-40B4-BE49-F238E27FC236}">
                <a16:creationId xmlns:a16="http://schemas.microsoft.com/office/drawing/2014/main" id="{63CD6A32-7927-1C45-84F4-AEAF3D55854E}"/>
              </a:ext>
            </a:extLst>
          </p:cNvPr>
          <p:cNvPicPr>
            <a:picLocks noChangeAspect="1"/>
          </p:cNvPicPr>
          <p:nvPr/>
        </p:nvPicPr>
        <p:blipFill rotWithShape="1">
          <a:blip r:embed="rId2"/>
          <a:srcRect l="55520" t="12238" r="5951" b="15161"/>
          <a:stretch/>
        </p:blipFill>
        <p:spPr>
          <a:xfrm>
            <a:off x="5420938" y="3024868"/>
            <a:ext cx="2745386" cy="2627009"/>
          </a:xfrm>
          <a:prstGeom prst="rect">
            <a:avLst/>
          </a:prstGeom>
        </p:spPr>
      </p:pic>
      <p:pic>
        <p:nvPicPr>
          <p:cNvPr id="10" name="Picture 9">
            <a:extLst>
              <a:ext uri="{FF2B5EF4-FFF2-40B4-BE49-F238E27FC236}">
                <a16:creationId xmlns:a16="http://schemas.microsoft.com/office/drawing/2014/main" id="{45CCF600-9761-FB46-843A-D4AC7765B8A7}"/>
              </a:ext>
            </a:extLst>
          </p:cNvPr>
          <p:cNvPicPr>
            <a:picLocks noChangeAspect="1"/>
          </p:cNvPicPr>
          <p:nvPr/>
        </p:nvPicPr>
        <p:blipFill>
          <a:blip r:embed="rId3"/>
          <a:stretch>
            <a:fillRect/>
          </a:stretch>
        </p:blipFill>
        <p:spPr>
          <a:xfrm>
            <a:off x="906791" y="1512107"/>
            <a:ext cx="5072002" cy="1005840"/>
          </a:xfrm>
          <a:prstGeom prst="rect">
            <a:avLst/>
          </a:prstGeom>
        </p:spPr>
      </p:pic>
      <p:pic>
        <p:nvPicPr>
          <p:cNvPr id="8" name="Picture 4" descr="page7image17073248">
            <a:extLst>
              <a:ext uri="{FF2B5EF4-FFF2-40B4-BE49-F238E27FC236}">
                <a16:creationId xmlns:a16="http://schemas.microsoft.com/office/drawing/2014/main" id="{7931299E-285B-4651-81C0-AFE3D3046C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4241" y="4193688"/>
            <a:ext cx="675095" cy="35536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9B0FA8A8-BAE6-4529-9CEB-79B8AC03C9AE}"/>
              </a:ext>
            </a:extLst>
          </p:cNvPr>
          <p:cNvSpPr/>
          <p:nvPr/>
        </p:nvSpPr>
        <p:spPr>
          <a:xfrm>
            <a:off x="224980" y="782500"/>
            <a:ext cx="5564688" cy="400110"/>
          </a:xfrm>
          <a:prstGeom prst="rect">
            <a:avLst/>
          </a:prstGeom>
        </p:spPr>
        <p:txBody>
          <a:bodyPr wrap="square">
            <a:spAutoFit/>
          </a:bodyPr>
          <a:lstStyle/>
          <a:p>
            <a:pPr algn="just"/>
            <a:r>
              <a:rPr lang="en-US" sz="2000" b="1" dirty="0"/>
              <a:t>Avoid solving linear system: Lump Mass Technique</a:t>
            </a:r>
          </a:p>
        </p:txBody>
      </p:sp>
      <p:pic>
        <p:nvPicPr>
          <p:cNvPr id="13" name="Picture 12">
            <a:extLst>
              <a:ext uri="{FF2B5EF4-FFF2-40B4-BE49-F238E27FC236}">
                <a16:creationId xmlns:a16="http://schemas.microsoft.com/office/drawing/2014/main" id="{A712258E-E9C1-43A2-A49D-26ADFE9A822B}"/>
              </a:ext>
            </a:extLst>
          </p:cNvPr>
          <p:cNvPicPr>
            <a:picLocks noChangeAspect="1"/>
          </p:cNvPicPr>
          <p:nvPr/>
        </p:nvPicPr>
        <p:blipFill rotWithShape="1">
          <a:blip r:embed="rId5"/>
          <a:srcRect l="1509" t="855"/>
          <a:stretch/>
        </p:blipFill>
        <p:spPr>
          <a:xfrm>
            <a:off x="1091723" y="3014974"/>
            <a:ext cx="1177018" cy="1184833"/>
          </a:xfrm>
          <a:prstGeom prst="rect">
            <a:avLst/>
          </a:prstGeom>
        </p:spPr>
      </p:pic>
      <p:pic>
        <p:nvPicPr>
          <p:cNvPr id="14" name="Picture 13">
            <a:extLst>
              <a:ext uri="{FF2B5EF4-FFF2-40B4-BE49-F238E27FC236}">
                <a16:creationId xmlns:a16="http://schemas.microsoft.com/office/drawing/2014/main" id="{BCF35200-4BCA-46A1-9C55-1CF2ED0A67D7}"/>
              </a:ext>
            </a:extLst>
          </p:cNvPr>
          <p:cNvPicPr>
            <a:picLocks noChangeAspect="1"/>
          </p:cNvPicPr>
          <p:nvPr/>
        </p:nvPicPr>
        <p:blipFill>
          <a:blip r:embed="rId6"/>
          <a:stretch>
            <a:fillRect/>
          </a:stretch>
        </p:blipFill>
        <p:spPr>
          <a:xfrm>
            <a:off x="2792854" y="3014974"/>
            <a:ext cx="1268953" cy="1184833"/>
          </a:xfrm>
          <a:prstGeom prst="rect">
            <a:avLst/>
          </a:prstGeom>
        </p:spPr>
      </p:pic>
      <p:pic>
        <p:nvPicPr>
          <p:cNvPr id="15" name="Picture 14">
            <a:extLst>
              <a:ext uri="{FF2B5EF4-FFF2-40B4-BE49-F238E27FC236}">
                <a16:creationId xmlns:a16="http://schemas.microsoft.com/office/drawing/2014/main" id="{6985C926-937C-4814-ACB2-D1EEA40C3F4B}"/>
              </a:ext>
            </a:extLst>
          </p:cNvPr>
          <p:cNvPicPr>
            <a:picLocks noChangeAspect="1"/>
          </p:cNvPicPr>
          <p:nvPr/>
        </p:nvPicPr>
        <p:blipFill rotWithShape="1">
          <a:blip r:embed="rId7"/>
          <a:srcRect l="1" r="794" b="1697"/>
          <a:stretch/>
        </p:blipFill>
        <p:spPr>
          <a:xfrm>
            <a:off x="1103158" y="4512265"/>
            <a:ext cx="1154148" cy="1139612"/>
          </a:xfrm>
          <a:prstGeom prst="rect">
            <a:avLst/>
          </a:prstGeom>
        </p:spPr>
      </p:pic>
      <p:pic>
        <p:nvPicPr>
          <p:cNvPr id="16" name="Picture 15">
            <a:extLst>
              <a:ext uri="{FF2B5EF4-FFF2-40B4-BE49-F238E27FC236}">
                <a16:creationId xmlns:a16="http://schemas.microsoft.com/office/drawing/2014/main" id="{EEE79958-5937-4977-8DBF-D26D8F8EA365}"/>
              </a:ext>
            </a:extLst>
          </p:cNvPr>
          <p:cNvPicPr>
            <a:picLocks noChangeAspect="1"/>
          </p:cNvPicPr>
          <p:nvPr/>
        </p:nvPicPr>
        <p:blipFill>
          <a:blip r:embed="rId8"/>
          <a:stretch>
            <a:fillRect/>
          </a:stretch>
        </p:blipFill>
        <p:spPr>
          <a:xfrm>
            <a:off x="2808316" y="4512266"/>
            <a:ext cx="1268953" cy="1139611"/>
          </a:xfrm>
          <a:prstGeom prst="rect">
            <a:avLst/>
          </a:prstGeom>
        </p:spPr>
      </p:pic>
      <p:sp>
        <p:nvSpPr>
          <p:cNvPr id="2" name="Rectangle 1">
            <a:extLst>
              <a:ext uri="{FF2B5EF4-FFF2-40B4-BE49-F238E27FC236}">
                <a16:creationId xmlns:a16="http://schemas.microsoft.com/office/drawing/2014/main" id="{D1937264-9AF3-45B1-ADDC-67F424E633D0}"/>
              </a:ext>
            </a:extLst>
          </p:cNvPr>
          <p:cNvSpPr/>
          <p:nvPr/>
        </p:nvSpPr>
        <p:spPr>
          <a:xfrm>
            <a:off x="1445017" y="5847505"/>
            <a:ext cx="2161617" cy="369332"/>
          </a:xfrm>
          <a:prstGeom prst="rect">
            <a:avLst/>
          </a:prstGeom>
        </p:spPr>
        <p:txBody>
          <a:bodyPr wrap="none">
            <a:spAutoFit/>
          </a:bodyPr>
          <a:lstStyle/>
          <a:p>
            <a:r>
              <a:rPr lang="zh-CN" altLang="en-US" b="1" dirty="0"/>
              <a:t>Non-diagonal Matrix</a:t>
            </a:r>
          </a:p>
        </p:txBody>
      </p:sp>
      <p:sp>
        <p:nvSpPr>
          <p:cNvPr id="17" name="Rectangle 16">
            <a:extLst>
              <a:ext uri="{FF2B5EF4-FFF2-40B4-BE49-F238E27FC236}">
                <a16:creationId xmlns:a16="http://schemas.microsoft.com/office/drawing/2014/main" id="{EB4BDCA9-EA7D-41CC-A62F-81276E6F3C30}"/>
              </a:ext>
            </a:extLst>
          </p:cNvPr>
          <p:cNvSpPr/>
          <p:nvPr/>
        </p:nvSpPr>
        <p:spPr>
          <a:xfrm>
            <a:off x="6031279" y="5843662"/>
            <a:ext cx="1714380" cy="369332"/>
          </a:xfrm>
          <a:prstGeom prst="rect">
            <a:avLst/>
          </a:prstGeom>
        </p:spPr>
        <p:txBody>
          <a:bodyPr wrap="none">
            <a:spAutoFit/>
          </a:bodyPr>
          <a:lstStyle/>
          <a:p>
            <a:r>
              <a:rPr lang="en-US" altLang="zh-CN" b="1" dirty="0"/>
              <a:t>D</a:t>
            </a:r>
            <a:r>
              <a:rPr lang="zh-CN" altLang="en-US" b="1" dirty="0"/>
              <a:t>iagonal Matrix</a:t>
            </a:r>
          </a:p>
        </p:txBody>
      </p:sp>
      <p:pic>
        <p:nvPicPr>
          <p:cNvPr id="18" name="Picture 4" descr="page7image17073248">
            <a:extLst>
              <a:ext uri="{FF2B5EF4-FFF2-40B4-BE49-F238E27FC236}">
                <a16:creationId xmlns:a16="http://schemas.microsoft.com/office/drawing/2014/main" id="{D8F09F9B-5605-4E23-8C0C-779E23ABE2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0962" y="3547896"/>
            <a:ext cx="416821" cy="21941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age7image17073248">
            <a:extLst>
              <a:ext uri="{FF2B5EF4-FFF2-40B4-BE49-F238E27FC236}">
                <a16:creationId xmlns:a16="http://schemas.microsoft.com/office/drawing/2014/main" id="{75CE6CD9-8A38-4978-A574-4EAA47E3B6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0961" y="4913951"/>
            <a:ext cx="416821" cy="21941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961A7880-8480-4445-9E11-F864466B678E}"/>
              </a:ext>
            </a:extLst>
          </p:cNvPr>
          <p:cNvSpPr/>
          <p:nvPr/>
        </p:nvSpPr>
        <p:spPr>
          <a:xfrm>
            <a:off x="3566016" y="40898"/>
            <a:ext cx="2355901" cy="523220"/>
          </a:xfrm>
          <a:prstGeom prst="rect">
            <a:avLst/>
          </a:prstGeom>
        </p:spPr>
        <p:txBody>
          <a:bodyPr wrap="none">
            <a:spAutoFit/>
          </a:bodyPr>
          <a:lstStyle/>
          <a:p>
            <a:r>
              <a:rPr lang="en-US" altLang="zh-CN" sz="2800" b="1" dirty="0">
                <a:solidFill>
                  <a:schemeClr val="accent1">
                    <a:lumMod val="75000"/>
                  </a:schemeClr>
                </a:solidFill>
              </a:rPr>
              <a:t>Methodology </a:t>
            </a:r>
          </a:p>
        </p:txBody>
      </p:sp>
      <p:pic>
        <p:nvPicPr>
          <p:cNvPr id="5" name="Picture 4">
            <a:extLst>
              <a:ext uri="{FF2B5EF4-FFF2-40B4-BE49-F238E27FC236}">
                <a16:creationId xmlns:a16="http://schemas.microsoft.com/office/drawing/2014/main" id="{28BA7D45-F40A-F74C-B18D-9441BD774922}"/>
              </a:ext>
            </a:extLst>
          </p:cNvPr>
          <p:cNvPicPr>
            <a:picLocks noChangeAspect="1"/>
          </p:cNvPicPr>
          <p:nvPr/>
        </p:nvPicPr>
        <p:blipFill rotWithShape="1">
          <a:blip r:embed="rId9"/>
          <a:srcRect r="1551"/>
          <a:stretch/>
        </p:blipFill>
        <p:spPr>
          <a:xfrm>
            <a:off x="6384511" y="1534709"/>
            <a:ext cx="2158309" cy="411480"/>
          </a:xfrm>
          <a:prstGeom prst="rect">
            <a:avLst/>
          </a:prstGeom>
        </p:spPr>
      </p:pic>
      <p:pic>
        <p:nvPicPr>
          <p:cNvPr id="12" name="Picture 11">
            <a:extLst>
              <a:ext uri="{FF2B5EF4-FFF2-40B4-BE49-F238E27FC236}">
                <a16:creationId xmlns:a16="http://schemas.microsoft.com/office/drawing/2014/main" id="{8D1C26D6-D374-BA44-BCA0-515409A92876}"/>
              </a:ext>
            </a:extLst>
          </p:cNvPr>
          <p:cNvPicPr>
            <a:picLocks noChangeAspect="1"/>
          </p:cNvPicPr>
          <p:nvPr/>
        </p:nvPicPr>
        <p:blipFill>
          <a:blip r:embed="rId10"/>
          <a:stretch>
            <a:fillRect/>
          </a:stretch>
        </p:blipFill>
        <p:spPr>
          <a:xfrm>
            <a:off x="6384511" y="2023214"/>
            <a:ext cx="1536192" cy="411480"/>
          </a:xfrm>
          <a:prstGeom prst="rect">
            <a:avLst/>
          </a:prstGeom>
        </p:spPr>
      </p:pic>
    </p:spTree>
    <p:extLst>
      <p:ext uri="{BB962C8B-B14F-4D97-AF65-F5344CB8AC3E}">
        <p14:creationId xmlns:p14="http://schemas.microsoft.com/office/powerpoint/2010/main" val="33888820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7971089-A96B-AA47-91FA-CD372A85B910}"/>
              </a:ext>
            </a:extLst>
          </p:cNvPr>
          <p:cNvGrpSpPr/>
          <p:nvPr/>
        </p:nvGrpSpPr>
        <p:grpSpPr>
          <a:xfrm>
            <a:off x="819538" y="1422129"/>
            <a:ext cx="7743863" cy="2032081"/>
            <a:chOff x="1022516" y="2433560"/>
            <a:chExt cx="7743863" cy="2032081"/>
          </a:xfrm>
        </p:grpSpPr>
        <p:pic>
          <p:nvPicPr>
            <p:cNvPr id="8" name="Picture 7">
              <a:extLst>
                <a:ext uri="{FF2B5EF4-FFF2-40B4-BE49-F238E27FC236}">
                  <a16:creationId xmlns:a16="http://schemas.microsoft.com/office/drawing/2014/main" id="{D9BD19F7-05D8-434C-85F1-DD40407A70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8191" y="2465816"/>
              <a:ext cx="2558188" cy="1999825"/>
            </a:xfrm>
            <a:prstGeom prst="rect">
              <a:avLst/>
            </a:prstGeom>
          </p:spPr>
        </p:pic>
        <p:pic>
          <p:nvPicPr>
            <p:cNvPr id="11" name="Picture 10">
              <a:extLst>
                <a:ext uri="{FF2B5EF4-FFF2-40B4-BE49-F238E27FC236}">
                  <a16:creationId xmlns:a16="http://schemas.microsoft.com/office/drawing/2014/main" id="{C59A77BC-8AF6-894E-8654-5EBBDB7D8D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2516" y="2465816"/>
              <a:ext cx="2421900" cy="1926368"/>
            </a:xfrm>
            <a:prstGeom prst="rect">
              <a:avLst/>
            </a:prstGeom>
          </p:spPr>
        </p:pic>
        <p:graphicFrame>
          <p:nvGraphicFramePr>
            <p:cNvPr id="12" name="Object 11">
              <a:extLst>
                <a:ext uri="{FF2B5EF4-FFF2-40B4-BE49-F238E27FC236}">
                  <a16:creationId xmlns:a16="http://schemas.microsoft.com/office/drawing/2014/main" id="{E8CD366D-7874-F748-BB14-8895AC272443}"/>
                </a:ext>
              </a:extLst>
            </p:cNvPr>
            <p:cNvGraphicFramePr>
              <a:graphicFrameLocks noChangeAspect="1"/>
            </p:cNvGraphicFramePr>
            <p:nvPr>
              <p:extLst>
                <p:ext uri="{D42A27DB-BD31-4B8C-83A1-F6EECF244321}">
                  <p14:modId xmlns:p14="http://schemas.microsoft.com/office/powerpoint/2010/main" val="3014993206"/>
                </p:ext>
              </p:extLst>
            </p:nvPr>
          </p:nvGraphicFramePr>
          <p:xfrm>
            <a:off x="3712038" y="3509123"/>
            <a:ext cx="2374474" cy="355363"/>
          </p:xfrm>
          <a:graphic>
            <a:graphicData uri="http://schemas.openxmlformats.org/presentationml/2006/ole">
              <mc:AlternateContent xmlns:mc="http://schemas.openxmlformats.org/markup-compatibility/2006">
                <mc:Choice xmlns:v="urn:schemas-microsoft-com:vml" Requires="v">
                  <p:oleObj spid="_x0000_s7537" r:id="rId6" imgW="1866900" imgH="279400" progId="Equation.DSMT4">
                    <p:embed/>
                  </p:oleObj>
                </mc:Choice>
                <mc:Fallback>
                  <p:oleObj r:id="rId6" imgW="1866900" imgH="279400" progId="Equation.DSMT4">
                    <p:embed/>
                    <p:pic>
                      <p:nvPicPr>
                        <p:cNvPr id="5" name="Object 4">
                          <a:extLst>
                            <a:ext uri="{FF2B5EF4-FFF2-40B4-BE49-F238E27FC236}">
                              <a16:creationId xmlns:a16="http://schemas.microsoft.com/office/drawing/2014/main" id="{0D7E9EA9-3DA3-0A44-B1BC-ABBEF46189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12038" y="3509123"/>
                          <a:ext cx="2374474" cy="355363"/>
                        </a:xfrm>
                        <a:prstGeom prst="rect">
                          <a:avLst/>
                        </a:prstGeom>
                        <a:noFill/>
                      </p:spPr>
                    </p:pic>
                  </p:oleObj>
                </mc:Fallback>
              </mc:AlternateContent>
            </a:graphicData>
          </a:graphic>
        </p:graphicFrame>
        <p:graphicFrame>
          <p:nvGraphicFramePr>
            <p:cNvPr id="13" name="Object 12">
              <a:extLst>
                <a:ext uri="{FF2B5EF4-FFF2-40B4-BE49-F238E27FC236}">
                  <a16:creationId xmlns:a16="http://schemas.microsoft.com/office/drawing/2014/main" id="{5D5B20E4-0F99-3244-AB82-6A33666BD5A6}"/>
                </a:ext>
              </a:extLst>
            </p:cNvPr>
            <p:cNvGraphicFramePr>
              <a:graphicFrameLocks noChangeAspect="1"/>
            </p:cNvGraphicFramePr>
            <p:nvPr>
              <p:extLst>
                <p:ext uri="{D42A27DB-BD31-4B8C-83A1-F6EECF244321}">
                  <p14:modId xmlns:p14="http://schemas.microsoft.com/office/powerpoint/2010/main" val="3432964036"/>
                </p:ext>
              </p:extLst>
            </p:nvPr>
          </p:nvGraphicFramePr>
          <p:xfrm>
            <a:off x="3686482" y="3963883"/>
            <a:ext cx="2340338" cy="347888"/>
          </p:xfrm>
          <a:graphic>
            <a:graphicData uri="http://schemas.openxmlformats.org/presentationml/2006/ole">
              <mc:AlternateContent xmlns:mc="http://schemas.openxmlformats.org/markup-compatibility/2006">
                <mc:Choice xmlns:v="urn:schemas-microsoft-com:vml" Requires="v">
                  <p:oleObj spid="_x0000_s7538" r:id="rId8" imgW="1879600" imgH="279400" progId="Equation.DSMT4">
                    <p:embed/>
                  </p:oleObj>
                </mc:Choice>
                <mc:Fallback>
                  <p:oleObj r:id="rId8" imgW="1879600" imgH="279400" progId="Equation.DSMT4">
                    <p:embed/>
                    <p:pic>
                      <p:nvPicPr>
                        <p:cNvPr id="7" name="Object 6">
                          <a:extLst>
                            <a:ext uri="{FF2B5EF4-FFF2-40B4-BE49-F238E27FC236}">
                              <a16:creationId xmlns:a16="http://schemas.microsoft.com/office/drawing/2014/main" id="{38283D27-306E-B547-9CA3-C34CF7917A3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86482" y="3963883"/>
                          <a:ext cx="2340338" cy="347888"/>
                        </a:xfrm>
                        <a:prstGeom prst="rect">
                          <a:avLst/>
                        </a:prstGeom>
                        <a:noFill/>
                      </p:spPr>
                    </p:pic>
                  </p:oleObj>
                </mc:Fallback>
              </mc:AlternateContent>
            </a:graphicData>
          </a:graphic>
        </p:graphicFrame>
        <p:sp>
          <p:nvSpPr>
            <p:cNvPr id="15" name="TextBox 14">
              <a:extLst>
                <a:ext uri="{FF2B5EF4-FFF2-40B4-BE49-F238E27FC236}">
                  <a16:creationId xmlns:a16="http://schemas.microsoft.com/office/drawing/2014/main" id="{1C280E60-86EA-4846-AD46-38FAD324AF16}"/>
                </a:ext>
              </a:extLst>
            </p:cNvPr>
            <p:cNvSpPr txBox="1"/>
            <p:nvPr/>
          </p:nvSpPr>
          <p:spPr>
            <a:xfrm>
              <a:off x="4358043" y="2433560"/>
              <a:ext cx="101822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Mapping</a:t>
              </a:r>
            </a:p>
          </p:txBody>
        </p:sp>
      </p:grpSp>
      <p:pic>
        <p:nvPicPr>
          <p:cNvPr id="22" name="Picture 21">
            <a:extLst>
              <a:ext uri="{FF2B5EF4-FFF2-40B4-BE49-F238E27FC236}">
                <a16:creationId xmlns:a16="http://schemas.microsoft.com/office/drawing/2014/main" id="{BE465C8F-F2D7-0246-9465-0A2C8BEB8F61}"/>
              </a:ext>
            </a:extLst>
          </p:cNvPr>
          <p:cNvPicPr>
            <a:picLocks noChangeAspect="1"/>
          </p:cNvPicPr>
          <p:nvPr/>
        </p:nvPicPr>
        <p:blipFill>
          <a:blip r:embed="rId10"/>
          <a:stretch>
            <a:fillRect/>
          </a:stretch>
        </p:blipFill>
        <p:spPr>
          <a:xfrm>
            <a:off x="5473182" y="3661026"/>
            <a:ext cx="3392141" cy="2261427"/>
          </a:xfrm>
          <a:prstGeom prst="rect">
            <a:avLst/>
          </a:prstGeom>
        </p:spPr>
      </p:pic>
      <p:pic>
        <p:nvPicPr>
          <p:cNvPr id="23" name="Picture 22" descr="A picture containing text, map, indoor, large&#10;&#10;Description automatically generated">
            <a:extLst>
              <a:ext uri="{FF2B5EF4-FFF2-40B4-BE49-F238E27FC236}">
                <a16:creationId xmlns:a16="http://schemas.microsoft.com/office/drawing/2014/main" id="{72A45022-80B9-7E45-827C-D94F42561D7D}"/>
              </a:ext>
            </a:extLst>
          </p:cNvPr>
          <p:cNvPicPr>
            <a:picLocks noChangeAspect="1"/>
          </p:cNvPicPr>
          <p:nvPr/>
        </p:nvPicPr>
        <p:blipFill>
          <a:blip r:embed="rId11"/>
          <a:stretch>
            <a:fillRect/>
          </a:stretch>
        </p:blipFill>
        <p:spPr>
          <a:xfrm>
            <a:off x="427518" y="3649927"/>
            <a:ext cx="3491893" cy="2327929"/>
          </a:xfrm>
          <a:prstGeom prst="rect">
            <a:avLst/>
          </a:prstGeom>
        </p:spPr>
      </p:pic>
      <p:sp>
        <p:nvSpPr>
          <p:cNvPr id="24" name="TextBox 23">
            <a:extLst>
              <a:ext uri="{FF2B5EF4-FFF2-40B4-BE49-F238E27FC236}">
                <a16:creationId xmlns:a16="http://schemas.microsoft.com/office/drawing/2014/main" id="{227E523D-E3E0-A34C-8D2F-9079AE28D33A}"/>
              </a:ext>
            </a:extLst>
          </p:cNvPr>
          <p:cNvSpPr txBox="1"/>
          <p:nvPr/>
        </p:nvSpPr>
        <p:spPr>
          <a:xfrm>
            <a:off x="244530" y="760052"/>
            <a:ext cx="3413307" cy="400110"/>
          </a:xfrm>
          <a:prstGeom prst="rect">
            <a:avLst/>
          </a:prstGeom>
          <a:noFill/>
        </p:spPr>
        <p:txBody>
          <a:bodyPr wrap="none" rtlCol="0">
            <a:spAutoFit/>
          </a:bodyPr>
          <a:lstStyle/>
          <a:p>
            <a:r>
              <a:rPr lang="en-US" sz="2000" b="1" dirty="0"/>
              <a:t>Mapping to canonical element</a:t>
            </a:r>
          </a:p>
        </p:txBody>
      </p:sp>
      <p:pic>
        <p:nvPicPr>
          <p:cNvPr id="16" name="Picture 4" descr="page7image17073248">
            <a:extLst>
              <a:ext uri="{FF2B5EF4-FFF2-40B4-BE49-F238E27FC236}">
                <a16:creationId xmlns:a16="http://schemas.microsoft.com/office/drawing/2014/main" id="{18A50093-F5D4-4D97-8E6E-C282E58F005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26630" y="1969491"/>
            <a:ext cx="675095" cy="3553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page7image17073248">
            <a:extLst>
              <a:ext uri="{FF2B5EF4-FFF2-40B4-BE49-F238E27FC236}">
                <a16:creationId xmlns:a16="http://schemas.microsoft.com/office/drawing/2014/main" id="{3B067D7E-248A-4807-9659-59BA6F58FE4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58749" y="4793745"/>
            <a:ext cx="675095" cy="35536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C2FF6A71-98F3-4263-BAD4-EBF3590EB8AA}"/>
              </a:ext>
            </a:extLst>
          </p:cNvPr>
          <p:cNvSpPr/>
          <p:nvPr/>
        </p:nvSpPr>
        <p:spPr>
          <a:xfrm>
            <a:off x="3566016" y="40898"/>
            <a:ext cx="2355901" cy="523220"/>
          </a:xfrm>
          <a:prstGeom prst="rect">
            <a:avLst/>
          </a:prstGeom>
        </p:spPr>
        <p:txBody>
          <a:bodyPr wrap="none">
            <a:spAutoFit/>
          </a:bodyPr>
          <a:lstStyle/>
          <a:p>
            <a:r>
              <a:rPr lang="en-US" altLang="zh-CN" sz="2800" b="1" dirty="0">
                <a:solidFill>
                  <a:schemeClr val="accent1">
                    <a:lumMod val="75000"/>
                  </a:schemeClr>
                </a:solidFill>
              </a:rPr>
              <a:t>Methodology </a:t>
            </a:r>
          </a:p>
        </p:txBody>
      </p:sp>
    </p:spTree>
    <p:extLst>
      <p:ext uri="{BB962C8B-B14F-4D97-AF65-F5344CB8AC3E}">
        <p14:creationId xmlns:p14="http://schemas.microsoft.com/office/powerpoint/2010/main" val="20629022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F848399-21F7-42F5-BA57-DFB1E3E78F88}"/>
              </a:ext>
            </a:extLst>
          </p:cNvPr>
          <p:cNvSpPr txBox="1"/>
          <p:nvPr/>
        </p:nvSpPr>
        <p:spPr>
          <a:xfrm>
            <a:off x="244530" y="760052"/>
            <a:ext cx="5101333" cy="400110"/>
          </a:xfrm>
          <a:prstGeom prst="rect">
            <a:avLst/>
          </a:prstGeom>
          <a:noFill/>
        </p:spPr>
        <p:txBody>
          <a:bodyPr wrap="none" rtlCol="0">
            <a:spAutoFit/>
          </a:bodyPr>
          <a:lstStyle/>
          <a:p>
            <a:r>
              <a:rPr lang="en-US" sz="2000" b="1" dirty="0"/>
              <a:t>How to </a:t>
            </a:r>
            <a:r>
              <a:rPr lang="en-US" sz="2000" b="1" dirty="0">
                <a:solidFill>
                  <a:srgbClr val="C00000"/>
                </a:solidFill>
              </a:rPr>
              <a:t>steal</a:t>
            </a:r>
            <a:r>
              <a:rPr lang="en-US" sz="2000" b="1" dirty="0"/>
              <a:t> information from other elements</a:t>
            </a:r>
          </a:p>
        </p:txBody>
      </p:sp>
      <p:grpSp>
        <p:nvGrpSpPr>
          <p:cNvPr id="17" name="Group 16">
            <a:extLst>
              <a:ext uri="{FF2B5EF4-FFF2-40B4-BE49-F238E27FC236}">
                <a16:creationId xmlns:a16="http://schemas.microsoft.com/office/drawing/2014/main" id="{18B4B0BF-77DE-4165-9353-7AE0B374E2C0}"/>
              </a:ext>
            </a:extLst>
          </p:cNvPr>
          <p:cNvGrpSpPr/>
          <p:nvPr/>
        </p:nvGrpSpPr>
        <p:grpSpPr>
          <a:xfrm>
            <a:off x="984226" y="1355884"/>
            <a:ext cx="7048072" cy="652797"/>
            <a:chOff x="1983738" y="3502867"/>
            <a:chExt cx="6397615" cy="573065"/>
          </a:xfrm>
        </p:grpSpPr>
        <p:pic>
          <p:nvPicPr>
            <p:cNvPr id="18" name="Picture 17">
              <a:extLst>
                <a:ext uri="{FF2B5EF4-FFF2-40B4-BE49-F238E27FC236}">
                  <a16:creationId xmlns:a16="http://schemas.microsoft.com/office/drawing/2014/main" id="{85AE046B-4250-4E95-9C37-ABF8106C8761}"/>
                </a:ext>
              </a:extLst>
            </p:cNvPr>
            <p:cNvPicPr>
              <a:picLocks noChangeAspect="1"/>
            </p:cNvPicPr>
            <p:nvPr/>
          </p:nvPicPr>
          <p:blipFill>
            <a:blip r:embed="rId2"/>
            <a:stretch>
              <a:fillRect/>
            </a:stretch>
          </p:blipFill>
          <p:spPr>
            <a:xfrm>
              <a:off x="1983738" y="3612264"/>
              <a:ext cx="1969569" cy="384048"/>
            </a:xfrm>
            <a:prstGeom prst="rect">
              <a:avLst/>
            </a:prstGeom>
          </p:spPr>
        </p:pic>
        <p:pic>
          <p:nvPicPr>
            <p:cNvPr id="19" name="Picture 18">
              <a:extLst>
                <a:ext uri="{FF2B5EF4-FFF2-40B4-BE49-F238E27FC236}">
                  <a16:creationId xmlns:a16="http://schemas.microsoft.com/office/drawing/2014/main" id="{AE3A38F2-5BDA-4B40-8253-C173AAF96B26}"/>
                </a:ext>
              </a:extLst>
            </p:cNvPr>
            <p:cNvPicPr>
              <a:picLocks noChangeAspect="1"/>
            </p:cNvPicPr>
            <p:nvPr/>
          </p:nvPicPr>
          <p:blipFill>
            <a:blip r:embed="rId3"/>
            <a:stretch>
              <a:fillRect/>
            </a:stretch>
          </p:blipFill>
          <p:spPr>
            <a:xfrm>
              <a:off x="3722685" y="3527292"/>
              <a:ext cx="1823604" cy="548640"/>
            </a:xfrm>
            <a:prstGeom prst="rect">
              <a:avLst/>
            </a:prstGeom>
          </p:spPr>
        </p:pic>
        <p:pic>
          <p:nvPicPr>
            <p:cNvPr id="20" name="Picture 19">
              <a:extLst>
                <a:ext uri="{FF2B5EF4-FFF2-40B4-BE49-F238E27FC236}">
                  <a16:creationId xmlns:a16="http://schemas.microsoft.com/office/drawing/2014/main" id="{2F2004D0-DD64-48BF-BEBA-4D961834E63F}"/>
                </a:ext>
              </a:extLst>
            </p:cNvPr>
            <p:cNvPicPr>
              <a:picLocks noChangeAspect="1"/>
            </p:cNvPicPr>
            <p:nvPr/>
          </p:nvPicPr>
          <p:blipFill>
            <a:blip r:embed="rId4"/>
            <a:stretch>
              <a:fillRect/>
            </a:stretch>
          </p:blipFill>
          <p:spPr>
            <a:xfrm>
              <a:off x="5492188" y="3502867"/>
              <a:ext cx="2889165" cy="521208"/>
            </a:xfrm>
            <a:prstGeom prst="rect">
              <a:avLst/>
            </a:prstGeom>
          </p:spPr>
        </p:pic>
      </p:grpSp>
      <p:sp>
        <p:nvSpPr>
          <p:cNvPr id="31" name="TextBox 30">
            <a:extLst>
              <a:ext uri="{FF2B5EF4-FFF2-40B4-BE49-F238E27FC236}">
                <a16:creationId xmlns:a16="http://schemas.microsoft.com/office/drawing/2014/main" id="{DB904ED3-329D-4CB3-9312-72B6C86912B4}"/>
              </a:ext>
            </a:extLst>
          </p:cNvPr>
          <p:cNvSpPr txBox="1"/>
          <p:nvPr/>
        </p:nvSpPr>
        <p:spPr>
          <a:xfrm>
            <a:off x="3368943" y="5877013"/>
            <a:ext cx="2750048" cy="461665"/>
          </a:xfrm>
          <a:prstGeom prst="rect">
            <a:avLst/>
          </a:prstGeom>
          <a:noFill/>
        </p:spPr>
        <p:txBody>
          <a:bodyPr wrap="none" rtlCol="0">
            <a:spAutoFit/>
          </a:bodyPr>
          <a:lstStyle/>
          <a:p>
            <a:r>
              <a:rPr lang="en-US" sz="2400" b="1" dirty="0">
                <a:solidFill>
                  <a:srgbClr val="00B050"/>
                </a:solidFill>
              </a:rPr>
              <a:t>Element by element</a:t>
            </a:r>
          </a:p>
        </p:txBody>
      </p:sp>
      <p:grpSp>
        <p:nvGrpSpPr>
          <p:cNvPr id="3" name="Group 2">
            <a:extLst>
              <a:ext uri="{FF2B5EF4-FFF2-40B4-BE49-F238E27FC236}">
                <a16:creationId xmlns:a16="http://schemas.microsoft.com/office/drawing/2014/main" id="{961D970E-4B2E-4456-95A0-091F709EB733}"/>
              </a:ext>
            </a:extLst>
          </p:cNvPr>
          <p:cNvGrpSpPr/>
          <p:nvPr/>
        </p:nvGrpSpPr>
        <p:grpSpPr>
          <a:xfrm>
            <a:off x="1154083" y="2200514"/>
            <a:ext cx="6619465" cy="3550598"/>
            <a:chOff x="1154083" y="2170217"/>
            <a:chExt cx="6619465" cy="3550598"/>
          </a:xfrm>
        </p:grpSpPr>
        <p:grpSp>
          <p:nvGrpSpPr>
            <p:cNvPr id="2" name="Group 1">
              <a:extLst>
                <a:ext uri="{FF2B5EF4-FFF2-40B4-BE49-F238E27FC236}">
                  <a16:creationId xmlns:a16="http://schemas.microsoft.com/office/drawing/2014/main" id="{AD82FD3D-8DB2-42C6-8132-EF11CFB95741}"/>
                </a:ext>
              </a:extLst>
            </p:cNvPr>
            <p:cNvGrpSpPr/>
            <p:nvPr/>
          </p:nvGrpSpPr>
          <p:grpSpPr>
            <a:xfrm>
              <a:off x="1154083" y="2170217"/>
              <a:ext cx="6619465" cy="3550598"/>
              <a:chOff x="1154083" y="2170217"/>
              <a:chExt cx="6619465" cy="3550598"/>
            </a:xfrm>
          </p:grpSpPr>
          <p:pic>
            <p:nvPicPr>
              <p:cNvPr id="21" name="Picture 20" descr="A picture containing map&#10;&#10;Description automatically generated">
                <a:extLst>
                  <a:ext uri="{FF2B5EF4-FFF2-40B4-BE49-F238E27FC236}">
                    <a16:creationId xmlns:a16="http://schemas.microsoft.com/office/drawing/2014/main" id="{3BED1DD5-96B8-4C18-9CE8-D7A11F94F5C1}"/>
                  </a:ext>
                </a:extLst>
              </p:cNvPr>
              <p:cNvPicPr>
                <a:picLocks noChangeAspect="1"/>
              </p:cNvPicPr>
              <p:nvPr/>
            </p:nvPicPr>
            <p:blipFill>
              <a:blip r:embed="rId5"/>
              <a:stretch>
                <a:fillRect/>
              </a:stretch>
            </p:blipFill>
            <p:spPr>
              <a:xfrm>
                <a:off x="5551624" y="3945516"/>
                <a:ext cx="2221924" cy="1702555"/>
              </a:xfrm>
              <a:prstGeom prst="rect">
                <a:avLst/>
              </a:prstGeom>
            </p:spPr>
          </p:pic>
          <p:pic>
            <p:nvPicPr>
              <p:cNvPr id="22" name="Picture 21" descr="A picture containing sky&#10;&#10;Description automatically generated">
                <a:extLst>
                  <a:ext uri="{FF2B5EF4-FFF2-40B4-BE49-F238E27FC236}">
                    <a16:creationId xmlns:a16="http://schemas.microsoft.com/office/drawing/2014/main" id="{C581F57B-8426-427D-A521-C6EB2CBD470E}"/>
                  </a:ext>
                </a:extLst>
              </p:cNvPr>
              <p:cNvPicPr>
                <a:picLocks noChangeAspect="1"/>
              </p:cNvPicPr>
              <p:nvPr/>
            </p:nvPicPr>
            <p:blipFill>
              <a:blip r:embed="rId6"/>
              <a:stretch>
                <a:fillRect/>
              </a:stretch>
            </p:blipFill>
            <p:spPr>
              <a:xfrm>
                <a:off x="5551624" y="2200514"/>
                <a:ext cx="2221924" cy="1574629"/>
              </a:xfrm>
              <a:prstGeom prst="rect">
                <a:avLst/>
              </a:prstGeom>
            </p:spPr>
          </p:pic>
          <p:pic>
            <p:nvPicPr>
              <p:cNvPr id="23" name="Picture 22" descr="A close up of a logo&#10;&#10;Description automatically generated">
                <a:extLst>
                  <a:ext uri="{FF2B5EF4-FFF2-40B4-BE49-F238E27FC236}">
                    <a16:creationId xmlns:a16="http://schemas.microsoft.com/office/drawing/2014/main" id="{F67DA1B1-4422-4D82-8994-4F8AA3E57D60}"/>
                  </a:ext>
                </a:extLst>
              </p:cNvPr>
              <p:cNvPicPr>
                <a:picLocks noChangeAspect="1"/>
              </p:cNvPicPr>
              <p:nvPr/>
            </p:nvPicPr>
            <p:blipFill rotWithShape="1">
              <a:blip r:embed="rId7"/>
              <a:srcRect l="7208" t="12833" r="54319" b="14857"/>
              <a:stretch/>
            </p:blipFill>
            <p:spPr>
              <a:xfrm>
                <a:off x="1154083" y="2170217"/>
                <a:ext cx="3719955" cy="3550598"/>
              </a:xfrm>
              <a:prstGeom prst="rect">
                <a:avLst/>
              </a:prstGeom>
            </p:spPr>
          </p:pic>
          <p:sp>
            <p:nvSpPr>
              <p:cNvPr id="24" name="TextBox 23">
                <a:extLst>
                  <a:ext uri="{FF2B5EF4-FFF2-40B4-BE49-F238E27FC236}">
                    <a16:creationId xmlns:a16="http://schemas.microsoft.com/office/drawing/2014/main" id="{AA25498B-ECE1-4699-B007-14BD94F1BBC6}"/>
                  </a:ext>
                </a:extLst>
              </p:cNvPr>
              <p:cNvSpPr txBox="1"/>
              <p:nvPr/>
            </p:nvSpPr>
            <p:spPr>
              <a:xfrm>
                <a:off x="4936435" y="3930037"/>
                <a:ext cx="459998" cy="338554"/>
              </a:xfrm>
              <a:prstGeom prst="rect">
                <a:avLst/>
              </a:prstGeom>
              <a:noFill/>
            </p:spPr>
            <p:txBody>
              <a:bodyPr wrap="none" rtlCol="0">
                <a:spAutoFit/>
              </a:bodyPr>
              <a:lstStyle/>
              <a:p>
                <a:r>
                  <a:rPr lang="en-US" sz="1600" b="1" dirty="0"/>
                  <a:t>Yes</a:t>
                </a:r>
              </a:p>
            </p:txBody>
          </p:sp>
          <p:cxnSp>
            <p:nvCxnSpPr>
              <p:cNvPr id="26" name="Straight Arrow Connector 25">
                <a:extLst>
                  <a:ext uri="{FF2B5EF4-FFF2-40B4-BE49-F238E27FC236}">
                    <a16:creationId xmlns:a16="http://schemas.microsoft.com/office/drawing/2014/main" id="{734C4E77-E783-4B40-9BC8-C0F6E13B1712}"/>
                  </a:ext>
                </a:extLst>
              </p:cNvPr>
              <p:cNvCxnSpPr>
                <a:cxnSpLocks/>
              </p:cNvCxnSpPr>
              <p:nvPr/>
            </p:nvCxnSpPr>
            <p:spPr>
              <a:xfrm flipH="1">
                <a:off x="4294726" y="2788080"/>
                <a:ext cx="1164104" cy="30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0E28CE0-46D8-4008-AE72-603A125F2435}"/>
                  </a:ext>
                </a:extLst>
              </p:cNvPr>
              <p:cNvCxnSpPr>
                <a:cxnSpLocks/>
              </p:cNvCxnSpPr>
              <p:nvPr/>
            </p:nvCxnSpPr>
            <p:spPr>
              <a:xfrm flipH="1">
                <a:off x="3904483" y="4300896"/>
                <a:ext cx="155434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B585568-EF43-4969-8BF6-5E05A1C749D1}"/>
                  </a:ext>
                </a:extLst>
              </p:cNvPr>
              <p:cNvSpPr txBox="1"/>
              <p:nvPr/>
            </p:nvSpPr>
            <p:spPr>
              <a:xfrm>
                <a:off x="4951471" y="2417221"/>
                <a:ext cx="429926" cy="338554"/>
              </a:xfrm>
              <a:prstGeom prst="rect">
                <a:avLst/>
              </a:prstGeom>
              <a:noFill/>
            </p:spPr>
            <p:txBody>
              <a:bodyPr wrap="square" rtlCol="0">
                <a:spAutoFit/>
              </a:bodyPr>
              <a:lstStyle/>
              <a:p>
                <a:r>
                  <a:rPr lang="en-US" sz="1600" b="1" dirty="0"/>
                  <a:t>No</a:t>
                </a:r>
              </a:p>
            </p:txBody>
          </p:sp>
        </p:grpSp>
        <p:sp>
          <p:nvSpPr>
            <p:cNvPr id="44" name="Rectangle 43">
              <a:extLst>
                <a:ext uri="{FF2B5EF4-FFF2-40B4-BE49-F238E27FC236}">
                  <a16:creationId xmlns:a16="http://schemas.microsoft.com/office/drawing/2014/main" id="{36B13224-7C59-4518-9EC8-E30914E3D008}"/>
                </a:ext>
              </a:extLst>
            </p:cNvPr>
            <p:cNvSpPr/>
            <p:nvPr/>
          </p:nvSpPr>
          <p:spPr>
            <a:xfrm>
              <a:off x="3354374" y="2339280"/>
              <a:ext cx="964945" cy="90362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Rectangle 28">
            <a:extLst>
              <a:ext uri="{FF2B5EF4-FFF2-40B4-BE49-F238E27FC236}">
                <a16:creationId xmlns:a16="http://schemas.microsoft.com/office/drawing/2014/main" id="{6DF0E5CE-6665-4B8B-83D4-FFABE20AA718}"/>
              </a:ext>
            </a:extLst>
          </p:cNvPr>
          <p:cNvSpPr/>
          <p:nvPr/>
        </p:nvSpPr>
        <p:spPr>
          <a:xfrm>
            <a:off x="3566016" y="40898"/>
            <a:ext cx="2355901" cy="523220"/>
          </a:xfrm>
          <a:prstGeom prst="rect">
            <a:avLst/>
          </a:prstGeom>
        </p:spPr>
        <p:txBody>
          <a:bodyPr wrap="none">
            <a:spAutoFit/>
          </a:bodyPr>
          <a:lstStyle/>
          <a:p>
            <a:r>
              <a:rPr lang="en-US" altLang="zh-CN" sz="2800" b="1" dirty="0">
                <a:solidFill>
                  <a:schemeClr val="accent1">
                    <a:lumMod val="75000"/>
                  </a:schemeClr>
                </a:solidFill>
              </a:rPr>
              <a:t>Methodology </a:t>
            </a:r>
          </a:p>
        </p:txBody>
      </p:sp>
    </p:spTree>
    <p:extLst>
      <p:ext uri="{BB962C8B-B14F-4D97-AF65-F5344CB8AC3E}">
        <p14:creationId xmlns:p14="http://schemas.microsoft.com/office/powerpoint/2010/main" val="1278807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376514-5146-6245-85EC-8050F736625B}"/>
              </a:ext>
            </a:extLst>
          </p:cNvPr>
          <p:cNvSpPr txBox="1"/>
          <p:nvPr/>
        </p:nvSpPr>
        <p:spPr>
          <a:xfrm>
            <a:off x="0" y="797054"/>
            <a:ext cx="9144000" cy="5935984"/>
          </a:xfrm>
          <a:prstGeom prst="rect">
            <a:avLst/>
          </a:prstGeom>
          <a:noFill/>
        </p:spPr>
        <p:txBody>
          <a:bodyPr wrap="square" rtlCol="0">
            <a:spAutoFit/>
          </a:bodyPr>
          <a:lstStyle/>
          <a:p>
            <a:pPr lvl="1">
              <a:lnSpc>
                <a:spcPct val="200000"/>
              </a:lnSpc>
            </a:pPr>
            <a:r>
              <a:rPr lang="en-US" altLang="ja-JP" sz="1600" dirty="0">
                <a:solidFill>
                  <a:srgbClr val="0070C0"/>
                </a:solidFill>
                <a:latin typeface="Times New Roman" panose="02020603050405020304" pitchFamily="18" charset="0"/>
                <a:cs typeface="Times New Roman" panose="02020603050405020304" pitchFamily="18" charset="0"/>
              </a:rPr>
              <a:t>Education</a:t>
            </a:r>
            <a:r>
              <a:rPr lang="zh-CN" altLang="en-US" sz="1600" dirty="0">
                <a:solidFill>
                  <a:srgbClr val="0070C0"/>
                </a:solidFill>
                <a:latin typeface="Times New Roman" panose="02020603050405020304" pitchFamily="18" charset="0"/>
                <a:cs typeface="Times New Roman" panose="02020603050405020304" pitchFamily="18" charset="0"/>
              </a:rPr>
              <a:t> </a:t>
            </a:r>
            <a:r>
              <a:rPr lang="en-US" altLang="zh-CN" sz="1600" dirty="0">
                <a:solidFill>
                  <a:srgbClr val="0070C0"/>
                </a:solidFill>
                <a:latin typeface="Times New Roman" panose="02020603050405020304" pitchFamily="18" charset="0"/>
                <a:cs typeface="Times New Roman" panose="02020603050405020304" pitchFamily="18" charset="0"/>
              </a:rPr>
              <a:t>Background</a:t>
            </a:r>
            <a:endParaRPr lang="en-US" sz="1600" dirty="0">
              <a:solidFill>
                <a:srgbClr val="0070C0"/>
              </a:solidFill>
              <a:latin typeface="Times New Roman" panose="02020603050405020304" pitchFamily="18" charset="0"/>
              <a:cs typeface="Times New Roman" panose="02020603050405020304" pitchFamily="18" charset="0"/>
            </a:endParaRPr>
          </a:p>
          <a:p>
            <a:pPr marL="800091" lvl="1" indent="-342891">
              <a:lnSpc>
                <a:spcPct val="150000"/>
              </a:lnSpc>
              <a:buFont typeface="Arial" panose="020B0604020202020204" pitchFamily="34" charset="0"/>
              <a:buChar char="•"/>
            </a:pPr>
            <a:r>
              <a:rPr lang="en-US" altLang="zh-CN" sz="1600" dirty="0">
                <a:latin typeface="Times New Roman" panose="02020603050405020304" pitchFamily="18" charset="0"/>
                <a:ea typeface="Songti TC" panose="02010600040101010101" pitchFamily="2" charset="-120"/>
                <a:cs typeface="Times New Roman" panose="02020603050405020304" pitchFamily="18" charset="0"/>
              </a:rPr>
              <a:t>2015.9-2018.12</a:t>
            </a:r>
            <a:r>
              <a:rPr lang="zh-CN" altLang="en-US" sz="1600" dirty="0">
                <a:latin typeface="Times New Roman" panose="02020603050405020304" pitchFamily="18" charset="0"/>
                <a:ea typeface="Songti TC" panose="02010600040101010101" pitchFamily="2" charset="-120"/>
                <a:cs typeface="Times New Roman" panose="02020603050405020304" pitchFamily="18" charset="0"/>
              </a:rPr>
              <a:t>   </a:t>
            </a:r>
            <a:r>
              <a:rPr lang="en-US" altLang="zh-CN" sz="1600" dirty="0">
                <a:latin typeface="Times New Roman" panose="02020603050405020304" pitchFamily="18" charset="0"/>
                <a:ea typeface="Songti TC" panose="02010600040101010101" pitchFamily="2" charset="-120"/>
                <a:cs typeface="Times New Roman" panose="02020603050405020304" pitchFamily="18" charset="0"/>
              </a:rPr>
              <a:t>China</a:t>
            </a:r>
            <a:r>
              <a:rPr lang="zh-CN" altLang="en-US" sz="1600" dirty="0">
                <a:latin typeface="Times New Roman" panose="02020603050405020304" pitchFamily="18" charset="0"/>
                <a:ea typeface="Songti TC" panose="02010600040101010101" pitchFamily="2" charset="-120"/>
                <a:cs typeface="Times New Roman" panose="02020603050405020304" pitchFamily="18" charset="0"/>
              </a:rPr>
              <a:t> </a:t>
            </a:r>
            <a:r>
              <a:rPr lang="en-US" altLang="zh-CN" sz="1600" dirty="0">
                <a:latin typeface="Times New Roman" panose="02020603050405020304" pitchFamily="18" charset="0"/>
                <a:ea typeface="Songti TC" panose="02010600040101010101" pitchFamily="2" charset="-120"/>
                <a:cs typeface="Times New Roman" panose="02020603050405020304" pitchFamily="18" charset="0"/>
              </a:rPr>
              <a:t>University of Petroleum (East China)   </a:t>
            </a:r>
            <a:r>
              <a:rPr lang="en-US" altLang="ja-JP" sz="1600" dirty="0">
                <a:latin typeface="Times New Roman" panose="02020603050405020304" pitchFamily="18" charset="0"/>
                <a:ea typeface="Songti TC" panose="02010600040101010101" pitchFamily="2" charset="-120"/>
                <a:cs typeface="Times New Roman" panose="02020603050405020304" pitchFamily="18" charset="0"/>
              </a:rPr>
              <a:t> Qingdao,         Prof. </a:t>
            </a:r>
            <a:r>
              <a:rPr lang="en-US" altLang="ja-JP" sz="1600" dirty="0" err="1">
                <a:latin typeface="Times New Roman" panose="02020603050405020304" pitchFamily="18" charset="0"/>
                <a:ea typeface="Songti TC" panose="02010600040101010101" pitchFamily="2" charset="-120"/>
                <a:cs typeface="Times New Roman" panose="02020603050405020304" pitchFamily="18" charset="0"/>
              </a:rPr>
              <a:t>Zhenchun</a:t>
            </a:r>
            <a:r>
              <a:rPr lang="en-US" altLang="ja-JP" sz="1600" dirty="0">
                <a:latin typeface="Times New Roman" panose="02020603050405020304" pitchFamily="18" charset="0"/>
                <a:ea typeface="Songti TC" panose="02010600040101010101" pitchFamily="2" charset="-120"/>
                <a:cs typeface="Times New Roman" panose="02020603050405020304" pitchFamily="18" charset="0"/>
              </a:rPr>
              <a:t> Li</a:t>
            </a:r>
            <a:endParaRPr lang="en-US" altLang="zh-CN" sz="1600" dirty="0">
              <a:latin typeface="Times New Roman" panose="02020603050405020304" pitchFamily="18" charset="0"/>
              <a:ea typeface="Songti TC" panose="02010600040101010101" pitchFamily="2" charset="-120"/>
              <a:cs typeface="Times New Roman" panose="02020603050405020304" pitchFamily="18" charset="0"/>
            </a:endParaRPr>
          </a:p>
          <a:p>
            <a:pPr marL="800091" lvl="1" indent="-342891">
              <a:lnSpc>
                <a:spcPct val="150000"/>
              </a:lnSpc>
              <a:buFont typeface="Arial" panose="020B0604020202020204" pitchFamily="34" charset="0"/>
              <a:buChar char="•"/>
            </a:pPr>
            <a:r>
              <a:rPr lang="en-US" altLang="zh-CN" sz="1600" dirty="0">
                <a:latin typeface="Times New Roman" panose="02020603050405020304" pitchFamily="18" charset="0"/>
                <a:ea typeface="Songti TC" panose="02010600040101010101" pitchFamily="2" charset="-120"/>
                <a:cs typeface="Times New Roman" panose="02020603050405020304" pitchFamily="18" charset="0"/>
              </a:rPr>
              <a:t>2019.1-2019.7 </a:t>
            </a:r>
            <a:r>
              <a:rPr lang="zh-CN" altLang="en-US" sz="1600" dirty="0">
                <a:latin typeface="Times New Roman" panose="02020603050405020304" pitchFamily="18" charset="0"/>
                <a:ea typeface="Songti TC" panose="02010600040101010101" pitchFamily="2" charset="-120"/>
                <a:cs typeface="Times New Roman" panose="02020603050405020304" pitchFamily="18" charset="0"/>
              </a:rPr>
              <a:t>    </a:t>
            </a:r>
            <a:r>
              <a:rPr lang="en-US" altLang="ja-JP" sz="1600" dirty="0">
                <a:latin typeface="Times New Roman" panose="02020603050405020304" pitchFamily="18" charset="0"/>
                <a:ea typeface="Songti TC" panose="02010600040101010101" pitchFamily="2" charset="-120"/>
                <a:cs typeface="Times New Roman" panose="02020603050405020304" pitchFamily="18" charset="0"/>
              </a:rPr>
              <a:t>University of Tulsa                                            Tulsa, US        Prof. </a:t>
            </a:r>
            <a:r>
              <a:rPr lang="en-US" altLang="ja-JP" sz="1600" dirty="0" err="1">
                <a:latin typeface="Times New Roman" panose="02020603050405020304" pitchFamily="18" charset="0"/>
                <a:ea typeface="Songti TC" panose="02010600040101010101" pitchFamily="2" charset="-120"/>
                <a:cs typeface="Times New Roman" panose="02020603050405020304" pitchFamily="18" charset="0"/>
              </a:rPr>
              <a:t>Jingyi</a:t>
            </a:r>
            <a:r>
              <a:rPr lang="en-US" altLang="ja-JP" sz="1600" dirty="0">
                <a:latin typeface="Times New Roman" panose="02020603050405020304" pitchFamily="18" charset="0"/>
                <a:ea typeface="Songti TC" panose="02010600040101010101" pitchFamily="2" charset="-120"/>
                <a:cs typeface="Times New Roman" panose="02020603050405020304" pitchFamily="18" charset="0"/>
              </a:rPr>
              <a:t> Chen</a:t>
            </a:r>
          </a:p>
          <a:p>
            <a:pPr lvl="1">
              <a:lnSpc>
                <a:spcPct val="200000"/>
              </a:lnSpc>
            </a:pPr>
            <a:r>
              <a:rPr lang="en-US" altLang="ja-JP" sz="1600" dirty="0">
                <a:solidFill>
                  <a:srgbClr val="0070C0"/>
                </a:solidFill>
                <a:latin typeface="Times New Roman" panose="02020603050405020304" pitchFamily="18" charset="0"/>
                <a:cs typeface="Times New Roman" panose="02020603050405020304" pitchFamily="18" charset="0"/>
              </a:rPr>
              <a:t>Research Areas </a:t>
            </a:r>
          </a:p>
          <a:p>
            <a:pPr marL="742950" lvl="1" indent="-285750">
              <a:lnSpc>
                <a:spcPct val="150000"/>
              </a:lnSpc>
              <a:buFont typeface="Arial" panose="020B0604020202020204" pitchFamily="34" charset="0"/>
              <a:buChar char="•"/>
            </a:pPr>
            <a:r>
              <a:rPr lang="en-US" altLang="ja-JP" sz="1600" dirty="0">
                <a:latin typeface="Times New Roman" panose="02020603050405020304" pitchFamily="18" charset="0"/>
                <a:ea typeface="Songti TC" panose="02010600040101010101" pitchFamily="2" charset="-120"/>
                <a:cs typeface="Times New Roman" panose="02020603050405020304" pitchFamily="18" charset="0"/>
              </a:rPr>
              <a:t>Multi-Axial Perfectly Matched Layer</a:t>
            </a:r>
          </a:p>
          <a:p>
            <a:pPr marL="742950" lvl="1" indent="-285750">
              <a:lnSpc>
                <a:spcPct val="150000"/>
              </a:lnSpc>
              <a:buFont typeface="Arial" panose="020B0604020202020204" pitchFamily="34" charset="0"/>
              <a:buChar char="•"/>
            </a:pPr>
            <a:r>
              <a:rPr lang="en-US" altLang="ja-JP" sz="1600" dirty="0">
                <a:latin typeface="Times New Roman" panose="02020603050405020304" pitchFamily="18" charset="0"/>
                <a:ea typeface="Songti TC" panose="02010600040101010101" pitchFamily="2" charset="-120"/>
                <a:cs typeface="Times New Roman" panose="02020603050405020304" pitchFamily="18" charset="0"/>
              </a:rPr>
              <a:t>Finite Element and Spectral Element Methods</a:t>
            </a:r>
          </a:p>
          <a:p>
            <a:pPr marL="742950" lvl="1" indent="-285750">
              <a:lnSpc>
                <a:spcPct val="150000"/>
              </a:lnSpc>
              <a:buFont typeface="Arial" panose="020B0604020202020204" pitchFamily="34" charset="0"/>
              <a:buChar char="•"/>
            </a:pPr>
            <a:r>
              <a:rPr lang="en-US" altLang="zh-CN" sz="1600" dirty="0">
                <a:latin typeface="Times New Roman" panose="02020603050405020304" pitchFamily="18" charset="0"/>
                <a:ea typeface="Songti TC" panose="02010600040101010101" pitchFamily="2" charset="-120"/>
                <a:cs typeface="Times New Roman" panose="02020603050405020304" pitchFamily="18" charset="0"/>
              </a:rPr>
              <a:t>Seismic Wave Forward Modeling</a:t>
            </a:r>
            <a:r>
              <a:rPr lang="en-US" sz="1600" dirty="0">
                <a:latin typeface="Times New Roman" panose="02020603050405020304" pitchFamily="18" charset="0"/>
                <a:cs typeface="Times New Roman" panose="02020603050405020304" pitchFamily="18" charset="0"/>
              </a:rPr>
              <a:t> </a:t>
            </a:r>
          </a:p>
          <a:p>
            <a:pPr lvl="1">
              <a:lnSpc>
                <a:spcPct val="200000"/>
              </a:lnSpc>
            </a:pPr>
            <a:r>
              <a:rPr lang="en-US" sz="1600" dirty="0">
                <a:solidFill>
                  <a:srgbClr val="0070C0"/>
                </a:solidFill>
                <a:latin typeface="Times New Roman" panose="02020603050405020304" pitchFamily="18" charset="0"/>
                <a:cs typeface="Times New Roman" panose="02020603050405020304" pitchFamily="18" charset="0"/>
              </a:rPr>
              <a:t>Publications</a:t>
            </a:r>
          </a:p>
          <a:p>
            <a:pPr marL="742950" lvl="1" indent="-285750">
              <a:lnSpc>
                <a:spcPct val="150000"/>
              </a:lnSpc>
              <a:buFont typeface="Arial" panose="020B0604020202020204" pitchFamily="34" charset="0"/>
              <a:buChar char="•"/>
            </a:pPr>
            <a:r>
              <a:rPr lang="en-US" sz="1400" dirty="0">
                <a:latin typeface="Times New Roman" panose="02020603050405020304" pitchFamily="18" charset="0"/>
                <a:ea typeface="Songti TC" panose="02010600040101010101" pitchFamily="2" charset="-120"/>
                <a:cs typeface="Times New Roman" panose="02020603050405020304" pitchFamily="18" charset="0"/>
              </a:rPr>
              <a:t>YingmingQu, </a:t>
            </a:r>
            <a:r>
              <a:rPr lang="en-US" sz="1400" dirty="0" err="1">
                <a:latin typeface="Times New Roman" panose="02020603050405020304" pitchFamily="18" charset="0"/>
                <a:ea typeface="Songti TC" panose="02010600040101010101" pitchFamily="2" charset="-120"/>
                <a:cs typeface="Times New Roman" panose="02020603050405020304" pitchFamily="18" charset="0"/>
              </a:rPr>
              <a:t>Zhenchun</a:t>
            </a:r>
            <a:r>
              <a:rPr lang="en-US" sz="1400" dirty="0">
                <a:latin typeface="Times New Roman" panose="02020603050405020304" pitchFamily="18" charset="0"/>
                <a:ea typeface="Songti TC" panose="02010600040101010101" pitchFamily="2" charset="-120"/>
                <a:cs typeface="Times New Roman" panose="02020603050405020304" pitchFamily="18" charset="0"/>
              </a:rPr>
              <a:t> Li, </a:t>
            </a:r>
            <a:r>
              <a:rPr lang="en-US" sz="1400" dirty="0" err="1">
                <a:latin typeface="Times New Roman" panose="02020603050405020304" pitchFamily="18" charset="0"/>
                <a:ea typeface="Songti TC" panose="02010600040101010101" pitchFamily="2" charset="-120"/>
                <a:cs typeface="Times New Roman" panose="02020603050405020304" pitchFamily="18" charset="0"/>
              </a:rPr>
              <a:t>Jianping</a:t>
            </a:r>
            <a:r>
              <a:rPr lang="en-US" sz="1400" dirty="0">
                <a:latin typeface="Times New Roman" panose="02020603050405020304" pitchFamily="18" charset="0"/>
                <a:ea typeface="Songti TC" panose="02010600040101010101" pitchFamily="2" charset="-120"/>
                <a:cs typeface="Times New Roman" panose="02020603050405020304" pitchFamily="18" charset="0"/>
              </a:rPr>
              <a:t> Huang, </a:t>
            </a:r>
            <a:r>
              <a:rPr lang="en-US" sz="1400" b="1" dirty="0" err="1">
                <a:latin typeface="Times New Roman" panose="02020603050405020304" pitchFamily="18" charset="0"/>
                <a:ea typeface="Songti TC" panose="02010600040101010101" pitchFamily="2" charset="-120"/>
                <a:cs typeface="Times New Roman" panose="02020603050405020304" pitchFamily="18" charset="0"/>
              </a:rPr>
              <a:t>Haipeng</a:t>
            </a:r>
            <a:r>
              <a:rPr lang="en-US" sz="1400" b="1" dirty="0">
                <a:latin typeface="Times New Roman" panose="02020603050405020304" pitchFamily="18" charset="0"/>
                <a:ea typeface="Songti TC" panose="02010600040101010101" pitchFamily="2" charset="-120"/>
                <a:cs typeface="Times New Roman" panose="02020603050405020304" pitchFamily="18" charset="0"/>
              </a:rPr>
              <a:t> Li</a:t>
            </a:r>
            <a:r>
              <a:rPr lang="en-US" sz="1400" dirty="0">
                <a:latin typeface="Times New Roman" panose="02020603050405020304" pitchFamily="18" charset="0"/>
                <a:ea typeface="Songti TC" panose="02010600040101010101" pitchFamily="2" charset="-120"/>
                <a:cs typeface="Times New Roman" panose="02020603050405020304" pitchFamily="18" charset="0"/>
              </a:rPr>
              <a:t>. 2018, Ocean </a:t>
            </a:r>
            <a:r>
              <a:rPr lang="en-US" sz="1400" dirty="0" err="1">
                <a:latin typeface="Times New Roman" panose="02020603050405020304" pitchFamily="18" charset="0"/>
                <a:ea typeface="Songti TC" panose="02010600040101010101" pitchFamily="2" charset="-120"/>
                <a:cs typeface="Times New Roman" panose="02020603050405020304" pitchFamily="18" charset="0"/>
              </a:rPr>
              <a:t>bottomcable</a:t>
            </a:r>
            <a:r>
              <a:rPr lang="en-US" sz="1400" dirty="0">
                <a:latin typeface="Times New Roman" panose="02020603050405020304" pitchFamily="18" charset="0"/>
                <a:ea typeface="Songti TC" panose="02010600040101010101" pitchFamily="2" charset="-120"/>
                <a:cs typeface="Times New Roman" panose="02020603050405020304" pitchFamily="18" charset="0"/>
              </a:rPr>
              <a:t> seismic forward modelling </a:t>
            </a:r>
          </a:p>
          <a:p>
            <a:pPr lvl="1">
              <a:lnSpc>
                <a:spcPct val="150000"/>
              </a:lnSpc>
            </a:pPr>
            <a:r>
              <a:rPr lang="en-US" sz="1400" dirty="0">
                <a:latin typeface="Times New Roman" panose="02020603050405020304" pitchFamily="18" charset="0"/>
                <a:ea typeface="Songti TC" panose="02010600040101010101" pitchFamily="2" charset="-120"/>
                <a:cs typeface="Times New Roman" panose="02020603050405020304" pitchFamily="18" charset="0"/>
              </a:rPr>
              <a:t>       and wave-mode separation </a:t>
            </a:r>
            <a:r>
              <a:rPr lang="en-US" sz="1400" dirty="0" err="1">
                <a:latin typeface="Times New Roman" panose="02020603050405020304" pitchFamily="18" charset="0"/>
                <a:ea typeface="Songti TC" panose="02010600040101010101" pitchFamily="2" charset="-120"/>
                <a:cs typeface="Times New Roman" panose="02020603050405020304" pitchFamily="18" charset="0"/>
              </a:rPr>
              <a:t>forfluid</a:t>
            </a:r>
            <a:r>
              <a:rPr lang="en-US" sz="1400" dirty="0">
                <a:latin typeface="Times New Roman" panose="02020603050405020304" pitchFamily="18" charset="0"/>
                <a:ea typeface="Songti TC" panose="02010600040101010101" pitchFamily="2" charset="-120"/>
                <a:cs typeface="Times New Roman" panose="02020603050405020304" pitchFamily="18" charset="0"/>
              </a:rPr>
              <a:t>-solid elastic media with irregular seabed interface, Applied Geophysics.</a:t>
            </a:r>
          </a:p>
          <a:p>
            <a:pPr marL="742950" lvl="1" indent="-285750">
              <a:lnSpc>
                <a:spcPct val="150000"/>
              </a:lnSpc>
              <a:buFont typeface="Arial" panose="020B0604020202020204" pitchFamily="34" charset="0"/>
              <a:buChar char="•"/>
            </a:pPr>
            <a:r>
              <a:rPr lang="en-US" sz="1400" dirty="0">
                <a:latin typeface="Times New Roman" panose="02020603050405020304" pitchFamily="18" charset="0"/>
                <a:ea typeface="Songti TC" panose="02010600040101010101" pitchFamily="2" charset="-120"/>
                <a:cs typeface="Times New Roman" panose="02020603050405020304" pitchFamily="18" charset="0"/>
              </a:rPr>
              <a:t>YingmingQu, </a:t>
            </a:r>
            <a:r>
              <a:rPr lang="en-US" sz="1400" dirty="0" err="1">
                <a:latin typeface="Times New Roman" panose="02020603050405020304" pitchFamily="18" charset="0"/>
                <a:ea typeface="Songti TC" panose="02010600040101010101" pitchFamily="2" charset="-120"/>
                <a:cs typeface="Times New Roman" panose="02020603050405020304" pitchFamily="18" charset="0"/>
              </a:rPr>
              <a:t>Zhenchun</a:t>
            </a:r>
            <a:r>
              <a:rPr lang="en-US" sz="1400" dirty="0">
                <a:latin typeface="Times New Roman" panose="02020603050405020304" pitchFamily="18" charset="0"/>
                <a:ea typeface="Songti TC" panose="02010600040101010101" pitchFamily="2" charset="-120"/>
                <a:cs typeface="Times New Roman" panose="02020603050405020304" pitchFamily="18" charset="0"/>
              </a:rPr>
              <a:t> Li, </a:t>
            </a:r>
            <a:r>
              <a:rPr lang="en-US" sz="1400" dirty="0" err="1">
                <a:latin typeface="Times New Roman" panose="02020603050405020304" pitchFamily="18" charset="0"/>
                <a:ea typeface="Songti TC" panose="02010600040101010101" pitchFamily="2" charset="-120"/>
                <a:cs typeface="Times New Roman" panose="02020603050405020304" pitchFamily="18" charset="0"/>
              </a:rPr>
              <a:t>Jianping</a:t>
            </a:r>
            <a:r>
              <a:rPr lang="en-US" sz="1400" dirty="0">
                <a:latin typeface="Times New Roman" panose="02020603050405020304" pitchFamily="18" charset="0"/>
                <a:ea typeface="Songti TC" panose="02010600040101010101" pitchFamily="2" charset="-120"/>
                <a:cs typeface="Times New Roman" panose="02020603050405020304" pitchFamily="18" charset="0"/>
              </a:rPr>
              <a:t> Huang, </a:t>
            </a:r>
            <a:r>
              <a:rPr lang="en-US" sz="1400" b="1" dirty="0" err="1">
                <a:latin typeface="Times New Roman" panose="02020603050405020304" pitchFamily="18" charset="0"/>
                <a:ea typeface="Songti TC" panose="02010600040101010101" pitchFamily="2" charset="-120"/>
                <a:cs typeface="Times New Roman" panose="02020603050405020304" pitchFamily="18" charset="0"/>
              </a:rPr>
              <a:t>Haipeng</a:t>
            </a:r>
            <a:r>
              <a:rPr lang="en-US" sz="1400" b="1" dirty="0">
                <a:latin typeface="Times New Roman" panose="02020603050405020304" pitchFamily="18" charset="0"/>
                <a:ea typeface="Songti TC" panose="02010600040101010101" pitchFamily="2" charset="-120"/>
                <a:cs typeface="Times New Roman" panose="02020603050405020304" pitchFamily="18" charset="0"/>
              </a:rPr>
              <a:t> Li</a:t>
            </a:r>
            <a:r>
              <a:rPr lang="en-US" sz="1400" dirty="0">
                <a:latin typeface="Times New Roman" panose="02020603050405020304" pitchFamily="18" charset="0"/>
                <a:ea typeface="Songti TC" panose="02010600040101010101" pitchFamily="2" charset="-120"/>
                <a:cs typeface="Times New Roman" panose="02020603050405020304" pitchFamily="18" charset="0"/>
              </a:rPr>
              <a:t>. 2018, Multi-parameter least-squares reverse time </a:t>
            </a:r>
          </a:p>
          <a:p>
            <a:pPr lvl="1">
              <a:lnSpc>
                <a:spcPct val="150000"/>
              </a:lnSpc>
            </a:pPr>
            <a:r>
              <a:rPr lang="en-US" sz="1400" dirty="0">
                <a:latin typeface="Times New Roman" panose="02020603050405020304" pitchFamily="18" charset="0"/>
                <a:ea typeface="Songti TC" panose="02010600040101010101" pitchFamily="2" charset="-120"/>
                <a:cs typeface="Times New Roman" panose="02020603050405020304" pitchFamily="18" charset="0"/>
              </a:rPr>
              <a:t>       migration </a:t>
            </a:r>
            <a:r>
              <a:rPr lang="en-US" sz="1400" dirty="0" err="1">
                <a:latin typeface="Times New Roman" panose="02020603050405020304" pitchFamily="18" charset="0"/>
                <a:ea typeface="Songti TC" panose="02010600040101010101" pitchFamily="2" charset="-120"/>
                <a:cs typeface="Times New Roman" panose="02020603050405020304" pitchFamily="18" charset="0"/>
              </a:rPr>
              <a:t>foracoustic</a:t>
            </a:r>
            <a:r>
              <a:rPr lang="en-US" sz="1400" dirty="0">
                <a:latin typeface="Times New Roman" panose="02020603050405020304" pitchFamily="18" charset="0"/>
                <a:ea typeface="Songti TC" panose="02010600040101010101" pitchFamily="2" charset="-120"/>
                <a:cs typeface="Times New Roman" panose="02020603050405020304" pitchFamily="18" charset="0"/>
              </a:rPr>
              <a:t>-elastic coupling media based on ocean bottom cable data, Applied Geophysics. ( in press )</a:t>
            </a:r>
          </a:p>
          <a:p>
            <a:pPr lvl="1">
              <a:lnSpc>
                <a:spcPct val="200000"/>
              </a:lnSpc>
            </a:pPr>
            <a:r>
              <a:rPr lang="en-US" sz="1600" dirty="0">
                <a:solidFill>
                  <a:srgbClr val="0070C0"/>
                </a:solidFill>
                <a:latin typeface="Times New Roman" panose="02020603050405020304" pitchFamily="18" charset="0"/>
                <a:cs typeface="Times New Roman" panose="02020603050405020304" pitchFamily="18" charset="0"/>
              </a:rPr>
              <a:t>Others </a:t>
            </a:r>
          </a:p>
          <a:p>
            <a:pPr marL="742950" lvl="1" indent="-285750">
              <a:lnSpc>
                <a:spcPct val="150000"/>
              </a:lnSpc>
              <a:buFont typeface="Arial" panose="020B0604020202020204" pitchFamily="34" charset="0"/>
              <a:buChar char="•"/>
            </a:pPr>
            <a:r>
              <a:rPr lang="en-US" sz="1600" dirty="0">
                <a:latin typeface="Times New Roman" panose="02020603050405020304" pitchFamily="18" charset="0"/>
                <a:ea typeface="Songti TC" panose="02010600040101010101" pitchFamily="2" charset="-120"/>
                <a:cs typeface="Times New Roman" panose="02020603050405020304" pitchFamily="18" charset="0"/>
              </a:rPr>
              <a:t>Reviewer</a:t>
            </a:r>
            <a:r>
              <a:rPr lang="en-US" altLang="zh-CN" sz="1600" dirty="0">
                <a:latin typeface="Times New Roman" panose="02020603050405020304" pitchFamily="18" charset="0"/>
                <a:ea typeface="Songti TC" panose="02010600040101010101" pitchFamily="2" charset="-120"/>
                <a:cs typeface="Times New Roman" panose="02020603050405020304" pitchFamily="18" charset="0"/>
              </a:rPr>
              <a:t>:</a:t>
            </a:r>
            <a:r>
              <a:rPr lang="en-US" sz="1600" dirty="0">
                <a:latin typeface="Times New Roman" panose="02020603050405020304" pitchFamily="18" charset="0"/>
                <a:ea typeface="Songti TC" panose="02010600040101010101" pitchFamily="2" charset="-120"/>
                <a:cs typeface="Times New Roman" panose="02020603050405020304" pitchFamily="18" charset="0"/>
              </a:rPr>
              <a:t> </a:t>
            </a:r>
            <a:r>
              <a:rPr lang="en-US" altLang="en-US" sz="1600" i="1" dirty="0">
                <a:latin typeface="Times New Roman" panose="02020603050405020304" pitchFamily="18" charset="0"/>
                <a:ea typeface="Songti TC" panose="02010600040101010101" pitchFamily="2" charset="-120"/>
                <a:cs typeface="Times New Roman" panose="02020603050405020304" pitchFamily="18" charset="0"/>
              </a:rPr>
              <a:t>Pure and Applied Geophysics, </a:t>
            </a:r>
            <a:r>
              <a:rPr lang="en-US" sz="1600" i="1" dirty="0">
                <a:latin typeface="Times New Roman" panose="02020603050405020304" pitchFamily="18" charset="0"/>
                <a:ea typeface="Songti TC" panose="02010600040101010101" pitchFamily="2" charset="-120"/>
                <a:cs typeface="Times New Roman" panose="02020603050405020304" pitchFamily="18" charset="0"/>
              </a:rPr>
              <a:t>Acta Geophysica</a:t>
            </a:r>
            <a:r>
              <a:rPr lang="en-US" sz="1600" dirty="0">
                <a:latin typeface="Times New Roman" panose="02020603050405020304" pitchFamily="18" charset="0"/>
                <a:ea typeface="Songti TC" panose="02010600040101010101" pitchFamily="2" charset="-120"/>
                <a:cs typeface="Times New Roman" panose="02020603050405020304" pitchFamily="18" charset="0"/>
              </a:rPr>
              <a:t>.</a:t>
            </a:r>
          </a:p>
          <a:p>
            <a:pPr lvl="1">
              <a:lnSpc>
                <a:spcPct val="200000"/>
              </a:lnSpc>
            </a:pPr>
            <a:endParaRPr lang="en-US" sz="14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DEDDBB56-0155-B04E-B853-CE4C6EFA0588}"/>
              </a:ext>
            </a:extLst>
          </p:cNvPr>
          <p:cNvSpPr/>
          <p:nvPr/>
        </p:nvSpPr>
        <p:spPr>
          <a:xfrm>
            <a:off x="3727055" y="44033"/>
            <a:ext cx="2679260" cy="523220"/>
          </a:xfrm>
          <a:prstGeom prst="rect">
            <a:avLst/>
          </a:prstGeom>
        </p:spPr>
        <p:txBody>
          <a:bodyPr wrap="none">
            <a:spAutoFit/>
          </a:bodyPr>
          <a:lstStyle/>
          <a:p>
            <a:r>
              <a:rPr lang="en-US" sz="2800" b="1" dirty="0">
                <a:solidFill>
                  <a:schemeClr val="accent1">
                    <a:lumMod val="75000"/>
                  </a:schemeClr>
                </a:solidFill>
              </a:rPr>
              <a:t>Self Introduction</a:t>
            </a:r>
            <a:endParaRPr lang="en-US" sz="2400" b="1" dirty="0">
              <a:solidFill>
                <a:schemeClr val="accent1">
                  <a:lumMod val="75000"/>
                </a:schemeClr>
              </a:solidFill>
            </a:endParaRPr>
          </a:p>
        </p:txBody>
      </p:sp>
    </p:spTree>
    <p:extLst>
      <p:ext uri="{BB962C8B-B14F-4D97-AF65-F5344CB8AC3E}">
        <p14:creationId xmlns:p14="http://schemas.microsoft.com/office/powerpoint/2010/main" val="26289542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5664C32-5049-46E9-8CB2-FD50BFBC88D8}"/>
              </a:ext>
            </a:extLst>
          </p:cNvPr>
          <p:cNvSpPr/>
          <p:nvPr/>
        </p:nvSpPr>
        <p:spPr>
          <a:xfrm>
            <a:off x="224980" y="782500"/>
            <a:ext cx="5256500" cy="400110"/>
          </a:xfrm>
          <a:prstGeom prst="rect">
            <a:avLst/>
          </a:prstGeom>
        </p:spPr>
        <p:txBody>
          <a:bodyPr wrap="square">
            <a:spAutoFit/>
          </a:bodyPr>
          <a:lstStyle/>
          <a:p>
            <a:pPr algn="just"/>
            <a:r>
              <a:rPr lang="en-US" sz="2000" b="1" dirty="0"/>
              <a:t>Sparse matrix storage scheme</a:t>
            </a:r>
          </a:p>
        </p:txBody>
      </p:sp>
      <p:grpSp>
        <p:nvGrpSpPr>
          <p:cNvPr id="32" name="Group 31">
            <a:extLst>
              <a:ext uri="{FF2B5EF4-FFF2-40B4-BE49-F238E27FC236}">
                <a16:creationId xmlns:a16="http://schemas.microsoft.com/office/drawing/2014/main" id="{BA2B320F-E2ED-432D-9D5A-F8CD9F1BE525}"/>
              </a:ext>
            </a:extLst>
          </p:cNvPr>
          <p:cNvGrpSpPr/>
          <p:nvPr/>
        </p:nvGrpSpPr>
        <p:grpSpPr>
          <a:xfrm>
            <a:off x="400950" y="1513540"/>
            <a:ext cx="4418700" cy="1966776"/>
            <a:chOff x="370227" y="1407989"/>
            <a:chExt cx="4418700" cy="1966776"/>
          </a:xfrm>
        </p:grpSpPr>
        <p:pic>
          <p:nvPicPr>
            <p:cNvPr id="3" name="Picture 2">
              <a:extLst>
                <a:ext uri="{FF2B5EF4-FFF2-40B4-BE49-F238E27FC236}">
                  <a16:creationId xmlns:a16="http://schemas.microsoft.com/office/drawing/2014/main" id="{A03332D5-0131-4FCA-840C-C1AEE9FC95A3}"/>
                </a:ext>
              </a:extLst>
            </p:cNvPr>
            <p:cNvPicPr>
              <a:picLocks noChangeAspect="1"/>
            </p:cNvPicPr>
            <p:nvPr/>
          </p:nvPicPr>
          <p:blipFill rotWithShape="1">
            <a:blip r:embed="rId2"/>
            <a:srcRect l="18808" t="9546" r="14863" b="25961"/>
            <a:stretch/>
          </p:blipFill>
          <p:spPr>
            <a:xfrm>
              <a:off x="406776" y="1815955"/>
              <a:ext cx="1651349" cy="1529705"/>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361EBE0A-98D9-44AE-B888-FC91CDF500F5}"/>
                </a:ext>
              </a:extLst>
            </p:cNvPr>
            <p:cNvPicPr>
              <a:picLocks noChangeAspect="1"/>
            </p:cNvPicPr>
            <p:nvPr/>
          </p:nvPicPr>
          <p:blipFill>
            <a:blip r:embed="rId3"/>
            <a:stretch>
              <a:fillRect/>
            </a:stretch>
          </p:blipFill>
          <p:spPr>
            <a:xfrm>
              <a:off x="2262633" y="1845060"/>
              <a:ext cx="2526294" cy="1529705"/>
            </a:xfrm>
            <a:prstGeom prst="rect">
              <a:avLst/>
            </a:prstGeom>
          </p:spPr>
        </p:pic>
        <p:sp>
          <p:nvSpPr>
            <p:cNvPr id="12" name="Rectangle 11">
              <a:extLst>
                <a:ext uri="{FF2B5EF4-FFF2-40B4-BE49-F238E27FC236}">
                  <a16:creationId xmlns:a16="http://schemas.microsoft.com/office/drawing/2014/main" id="{9A6289EF-0BE6-4825-B154-A261241A3E08}"/>
                </a:ext>
              </a:extLst>
            </p:cNvPr>
            <p:cNvSpPr/>
            <p:nvPr/>
          </p:nvSpPr>
          <p:spPr>
            <a:xfrm>
              <a:off x="370227" y="1407989"/>
              <a:ext cx="1687898" cy="461665"/>
            </a:xfrm>
            <a:prstGeom prst="rect">
              <a:avLst/>
            </a:prstGeom>
          </p:spPr>
          <p:txBody>
            <a:bodyPr wrap="none">
              <a:spAutoFit/>
            </a:bodyPr>
            <a:lstStyle/>
            <a:p>
              <a:r>
                <a:rPr lang="en-US" altLang="zh-CN" sz="2400" b="1" baseline="30000" dirty="0"/>
                <a:t>Coordinate (COO)</a:t>
              </a:r>
              <a:endParaRPr lang="zh-CN" altLang="en-US" sz="2400" dirty="0"/>
            </a:p>
          </p:txBody>
        </p:sp>
      </p:grpSp>
      <p:pic>
        <p:nvPicPr>
          <p:cNvPr id="13" name="Picture 12">
            <a:extLst>
              <a:ext uri="{FF2B5EF4-FFF2-40B4-BE49-F238E27FC236}">
                <a16:creationId xmlns:a16="http://schemas.microsoft.com/office/drawing/2014/main" id="{482D3B4E-46BF-4FB4-BE42-5B88F71287F2}"/>
              </a:ext>
            </a:extLst>
          </p:cNvPr>
          <p:cNvPicPr>
            <a:picLocks noChangeAspect="1"/>
          </p:cNvPicPr>
          <p:nvPr/>
        </p:nvPicPr>
        <p:blipFill>
          <a:blip r:embed="rId4"/>
          <a:stretch>
            <a:fillRect/>
          </a:stretch>
        </p:blipFill>
        <p:spPr>
          <a:xfrm>
            <a:off x="5266757" y="893384"/>
            <a:ext cx="1069391" cy="960390"/>
          </a:xfrm>
          <a:prstGeom prst="rect">
            <a:avLst/>
          </a:prstGeom>
        </p:spPr>
      </p:pic>
      <p:grpSp>
        <p:nvGrpSpPr>
          <p:cNvPr id="31" name="Group 30">
            <a:extLst>
              <a:ext uri="{FF2B5EF4-FFF2-40B4-BE49-F238E27FC236}">
                <a16:creationId xmlns:a16="http://schemas.microsoft.com/office/drawing/2014/main" id="{3EB7828D-D205-4FAA-8BC1-2D46E45CD73D}"/>
              </a:ext>
            </a:extLst>
          </p:cNvPr>
          <p:cNvGrpSpPr/>
          <p:nvPr/>
        </p:nvGrpSpPr>
        <p:grpSpPr>
          <a:xfrm>
            <a:off x="322602" y="3717645"/>
            <a:ext cx="4497048" cy="1940122"/>
            <a:chOff x="370227" y="3608582"/>
            <a:chExt cx="4497048" cy="1940122"/>
          </a:xfrm>
        </p:grpSpPr>
        <p:pic>
          <p:nvPicPr>
            <p:cNvPr id="9" name="Picture 8" descr="A screen shot of a smart phone&#10;&#10;Description automatically generated">
              <a:extLst>
                <a:ext uri="{FF2B5EF4-FFF2-40B4-BE49-F238E27FC236}">
                  <a16:creationId xmlns:a16="http://schemas.microsoft.com/office/drawing/2014/main" id="{50343090-6721-4566-8EC5-4D022F9F8F7B}"/>
                </a:ext>
              </a:extLst>
            </p:cNvPr>
            <p:cNvPicPr>
              <a:picLocks noChangeAspect="1"/>
            </p:cNvPicPr>
            <p:nvPr/>
          </p:nvPicPr>
          <p:blipFill>
            <a:blip r:embed="rId5"/>
            <a:stretch>
              <a:fillRect/>
            </a:stretch>
          </p:blipFill>
          <p:spPr>
            <a:xfrm>
              <a:off x="2331550" y="4007634"/>
              <a:ext cx="2535725" cy="1529705"/>
            </a:xfrm>
            <a:prstGeom prst="rect">
              <a:avLst/>
            </a:prstGeom>
          </p:spPr>
        </p:pic>
        <p:sp>
          <p:nvSpPr>
            <p:cNvPr id="11" name="Rectangle 10">
              <a:extLst>
                <a:ext uri="{FF2B5EF4-FFF2-40B4-BE49-F238E27FC236}">
                  <a16:creationId xmlns:a16="http://schemas.microsoft.com/office/drawing/2014/main" id="{C2D4F0A8-72A5-444F-A06E-3A5A9CCA77B8}"/>
                </a:ext>
              </a:extLst>
            </p:cNvPr>
            <p:cNvSpPr/>
            <p:nvPr/>
          </p:nvSpPr>
          <p:spPr>
            <a:xfrm>
              <a:off x="370227" y="3608582"/>
              <a:ext cx="2892136" cy="461665"/>
            </a:xfrm>
            <a:prstGeom prst="rect">
              <a:avLst/>
            </a:prstGeom>
          </p:spPr>
          <p:txBody>
            <a:bodyPr wrap="square">
              <a:spAutoFit/>
            </a:bodyPr>
            <a:lstStyle/>
            <a:p>
              <a:r>
                <a:rPr lang="en-US" altLang="zh-CN" sz="2400" b="1" baseline="30000" dirty="0"/>
                <a:t>Compressed Sparse Row (CSR)</a:t>
              </a:r>
              <a:r>
                <a:rPr lang="en-US" altLang="zh-CN" sz="2400" b="1" baseline="30000" dirty="0">
                  <a:solidFill>
                    <a:srgbClr val="FFFFFF"/>
                  </a:solidFill>
                </a:rPr>
                <a:t> </a:t>
              </a:r>
              <a:endParaRPr lang="zh-CN" altLang="en-US" sz="2400" dirty="0"/>
            </a:p>
          </p:txBody>
        </p:sp>
        <p:pic>
          <p:nvPicPr>
            <p:cNvPr id="19" name="Picture 18">
              <a:extLst>
                <a:ext uri="{FF2B5EF4-FFF2-40B4-BE49-F238E27FC236}">
                  <a16:creationId xmlns:a16="http://schemas.microsoft.com/office/drawing/2014/main" id="{F5069140-6E7A-4C1B-AEA6-623B6698E8DA}"/>
                </a:ext>
              </a:extLst>
            </p:cNvPr>
            <p:cNvPicPr>
              <a:picLocks noChangeAspect="1"/>
            </p:cNvPicPr>
            <p:nvPr/>
          </p:nvPicPr>
          <p:blipFill rotWithShape="1">
            <a:blip r:embed="rId2"/>
            <a:srcRect l="18808" t="9546" r="14863" b="25961"/>
            <a:stretch/>
          </p:blipFill>
          <p:spPr>
            <a:xfrm>
              <a:off x="448575" y="4018999"/>
              <a:ext cx="1651349" cy="1529705"/>
            </a:xfrm>
            <a:prstGeom prst="rect">
              <a:avLst/>
            </a:prstGeom>
          </p:spPr>
        </p:pic>
      </p:grpSp>
      <p:grpSp>
        <p:nvGrpSpPr>
          <p:cNvPr id="42" name="Group 41">
            <a:extLst>
              <a:ext uri="{FF2B5EF4-FFF2-40B4-BE49-F238E27FC236}">
                <a16:creationId xmlns:a16="http://schemas.microsoft.com/office/drawing/2014/main" id="{19534F29-0FA1-407B-96AF-AB670FAF1045}"/>
              </a:ext>
            </a:extLst>
          </p:cNvPr>
          <p:cNvGrpSpPr/>
          <p:nvPr/>
        </p:nvGrpSpPr>
        <p:grpSpPr>
          <a:xfrm>
            <a:off x="6961985" y="1182610"/>
            <a:ext cx="1859413" cy="4630738"/>
            <a:chOff x="6877811" y="1273587"/>
            <a:chExt cx="1859413" cy="4630738"/>
          </a:xfrm>
        </p:grpSpPr>
        <p:grpSp>
          <p:nvGrpSpPr>
            <p:cNvPr id="8" name="Group 7">
              <a:extLst>
                <a:ext uri="{FF2B5EF4-FFF2-40B4-BE49-F238E27FC236}">
                  <a16:creationId xmlns:a16="http://schemas.microsoft.com/office/drawing/2014/main" id="{A3E2A79E-0C9A-4CBB-AAC0-5C6B22E8D8B0}"/>
                </a:ext>
              </a:extLst>
            </p:cNvPr>
            <p:cNvGrpSpPr/>
            <p:nvPr/>
          </p:nvGrpSpPr>
          <p:grpSpPr>
            <a:xfrm>
              <a:off x="6877811" y="1273587"/>
              <a:ext cx="1859413" cy="4630738"/>
              <a:chOff x="6432282" y="1653420"/>
              <a:chExt cx="1859413" cy="4630738"/>
            </a:xfrm>
          </p:grpSpPr>
          <p:pic>
            <p:nvPicPr>
              <p:cNvPr id="14" name="Picture 5" descr="page7image17078400">
                <a:extLst>
                  <a:ext uri="{FF2B5EF4-FFF2-40B4-BE49-F238E27FC236}">
                    <a16:creationId xmlns:a16="http://schemas.microsoft.com/office/drawing/2014/main" id="{D5254C74-29B4-4FD7-AF46-E429239CD1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32282" y="1653420"/>
                <a:ext cx="1810730" cy="5251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4A13C8C-5A0B-4FCF-85AB-A3C7DEAA841A}"/>
                  </a:ext>
                </a:extLst>
              </p:cNvPr>
              <p:cNvSpPr/>
              <p:nvPr/>
            </p:nvSpPr>
            <p:spPr>
              <a:xfrm>
                <a:off x="6734740" y="1731310"/>
                <a:ext cx="1222899" cy="369332"/>
              </a:xfrm>
              <a:prstGeom prst="rect">
                <a:avLst/>
              </a:prstGeom>
            </p:spPr>
            <p:txBody>
              <a:bodyPr wrap="none">
                <a:spAutoFit/>
              </a:bodyPr>
              <a:lstStyle/>
              <a:p>
                <a:r>
                  <a:rPr lang="en-US" altLang="zh-CN" b="1" dirty="0"/>
                  <a:t>full matrix </a:t>
                </a:r>
                <a:endParaRPr lang="zh-CN" altLang="en-US" b="1" dirty="0"/>
              </a:p>
            </p:txBody>
          </p:sp>
          <p:pic>
            <p:nvPicPr>
              <p:cNvPr id="20" name="Picture 5" descr="page7image17078400">
                <a:extLst>
                  <a:ext uri="{FF2B5EF4-FFF2-40B4-BE49-F238E27FC236}">
                    <a16:creationId xmlns:a16="http://schemas.microsoft.com/office/drawing/2014/main" id="{091AC179-9165-4D0C-B5B3-500B0EDDA8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32282" y="2478240"/>
                <a:ext cx="1810730" cy="525112"/>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667BF2E5-96D9-4FBC-A485-A059168A4D05}"/>
                  </a:ext>
                </a:extLst>
              </p:cNvPr>
              <p:cNvSpPr/>
              <p:nvPr/>
            </p:nvSpPr>
            <p:spPr>
              <a:xfrm>
                <a:off x="6777434" y="2574881"/>
                <a:ext cx="1255408" cy="369332"/>
              </a:xfrm>
              <a:prstGeom prst="rect">
                <a:avLst/>
              </a:prstGeom>
            </p:spPr>
            <p:txBody>
              <a:bodyPr wrap="none">
                <a:spAutoFit/>
              </a:bodyPr>
              <a:lstStyle/>
              <a:p>
                <a:r>
                  <a:rPr lang="en-US" altLang="zh-CN" b="1" dirty="0"/>
                  <a:t>coo matrix </a:t>
                </a:r>
                <a:endParaRPr lang="zh-CN" altLang="en-US" b="1" dirty="0"/>
              </a:p>
            </p:txBody>
          </p:sp>
          <p:pic>
            <p:nvPicPr>
              <p:cNvPr id="22" name="Picture 5" descr="page7image17078400">
                <a:extLst>
                  <a:ext uri="{FF2B5EF4-FFF2-40B4-BE49-F238E27FC236}">
                    <a16:creationId xmlns:a16="http://schemas.microsoft.com/office/drawing/2014/main" id="{5C352475-4FA0-4C6C-A4DA-3F7E8257B5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4793" y="3291669"/>
                <a:ext cx="1810730" cy="52511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19B3B2B5-F158-4A63-A183-886C962ECD37}"/>
                  </a:ext>
                </a:extLst>
              </p:cNvPr>
              <p:cNvSpPr/>
              <p:nvPr/>
            </p:nvSpPr>
            <p:spPr>
              <a:xfrm>
                <a:off x="6625726" y="3369559"/>
                <a:ext cx="1665969" cy="369332"/>
              </a:xfrm>
              <a:prstGeom prst="rect">
                <a:avLst/>
              </a:prstGeom>
            </p:spPr>
            <p:txBody>
              <a:bodyPr wrap="none">
                <a:spAutoFit/>
              </a:bodyPr>
              <a:lstStyle/>
              <a:p>
                <a:r>
                  <a:rPr lang="en-US" altLang="zh-CN" b="1" dirty="0"/>
                  <a:t>sum duplicates </a:t>
                </a:r>
                <a:endParaRPr lang="zh-CN" altLang="en-US" b="1" dirty="0"/>
              </a:p>
            </p:txBody>
          </p:sp>
          <p:pic>
            <p:nvPicPr>
              <p:cNvPr id="24" name="Picture 5" descr="page7image17078400">
                <a:extLst>
                  <a:ext uri="{FF2B5EF4-FFF2-40B4-BE49-F238E27FC236}">
                    <a16:creationId xmlns:a16="http://schemas.microsoft.com/office/drawing/2014/main" id="{0D0FD20C-E466-4079-8ACB-9DFFCD931F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32282" y="4097478"/>
                <a:ext cx="1810730" cy="525112"/>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D9A2D51F-135E-4238-9E9F-3D319C1F6095}"/>
                  </a:ext>
                </a:extLst>
              </p:cNvPr>
              <p:cNvSpPr/>
              <p:nvPr/>
            </p:nvSpPr>
            <p:spPr>
              <a:xfrm>
                <a:off x="6784498" y="4162007"/>
                <a:ext cx="1203663" cy="369332"/>
              </a:xfrm>
              <a:prstGeom prst="rect">
                <a:avLst/>
              </a:prstGeom>
            </p:spPr>
            <p:txBody>
              <a:bodyPr wrap="none">
                <a:spAutoFit/>
              </a:bodyPr>
              <a:lstStyle/>
              <a:p>
                <a:r>
                  <a:rPr lang="en-US" altLang="zh-CN" b="1" dirty="0"/>
                  <a:t>resort coo </a:t>
                </a:r>
                <a:endParaRPr lang="zh-CN" altLang="en-US" b="1" dirty="0"/>
              </a:p>
            </p:txBody>
          </p:sp>
          <p:pic>
            <p:nvPicPr>
              <p:cNvPr id="26" name="Picture 5" descr="page7image17078400">
                <a:extLst>
                  <a:ext uri="{FF2B5EF4-FFF2-40B4-BE49-F238E27FC236}">
                    <a16:creationId xmlns:a16="http://schemas.microsoft.com/office/drawing/2014/main" id="{0BE251AC-FC8A-49F7-B1E7-53D6251417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32282" y="4926357"/>
                <a:ext cx="1810730" cy="525112"/>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C67141ED-FD09-41D1-BD1A-9FE99B938784}"/>
                  </a:ext>
                </a:extLst>
              </p:cNvPr>
              <p:cNvSpPr/>
              <p:nvPr/>
            </p:nvSpPr>
            <p:spPr>
              <a:xfrm>
                <a:off x="6810723" y="4992139"/>
                <a:ext cx="1102994" cy="369332"/>
              </a:xfrm>
              <a:prstGeom prst="rect">
                <a:avLst/>
              </a:prstGeom>
            </p:spPr>
            <p:txBody>
              <a:bodyPr wrap="none">
                <a:spAutoFit/>
              </a:bodyPr>
              <a:lstStyle/>
              <a:p>
                <a:r>
                  <a:rPr lang="en-US" altLang="zh-CN" b="1" dirty="0"/>
                  <a:t>coo to </a:t>
                </a:r>
                <a:r>
                  <a:rPr lang="en-US" altLang="zh-CN" b="1" dirty="0" err="1"/>
                  <a:t>csr</a:t>
                </a:r>
                <a:endParaRPr lang="zh-CN" altLang="en-US" b="1" dirty="0"/>
              </a:p>
            </p:txBody>
          </p:sp>
          <p:pic>
            <p:nvPicPr>
              <p:cNvPr id="29" name="Picture 5" descr="page7image17078400">
                <a:extLst>
                  <a:ext uri="{FF2B5EF4-FFF2-40B4-BE49-F238E27FC236}">
                    <a16:creationId xmlns:a16="http://schemas.microsoft.com/office/drawing/2014/main" id="{E7884EA4-07EB-4883-A397-B7FEB07FF5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33730" y="5759046"/>
                <a:ext cx="1810730" cy="525112"/>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46340143-7674-4C03-8F07-9A70F79E4C12}"/>
                  </a:ext>
                </a:extLst>
              </p:cNvPr>
              <p:cNvSpPr/>
              <p:nvPr/>
            </p:nvSpPr>
            <p:spPr>
              <a:xfrm>
                <a:off x="6827351" y="5819586"/>
                <a:ext cx="1155573" cy="369332"/>
              </a:xfrm>
              <a:prstGeom prst="rect">
                <a:avLst/>
              </a:prstGeom>
            </p:spPr>
            <p:txBody>
              <a:bodyPr wrap="none">
                <a:spAutoFit/>
              </a:bodyPr>
              <a:lstStyle/>
              <a:p>
                <a:r>
                  <a:rPr lang="en-US" altLang="zh-CN" b="1" dirty="0" err="1"/>
                  <a:t>csr</a:t>
                </a:r>
                <a:r>
                  <a:rPr lang="en-US" altLang="zh-CN" b="1" dirty="0"/>
                  <a:t> matrix</a:t>
                </a:r>
                <a:endParaRPr lang="zh-CN" altLang="en-US" b="1" dirty="0"/>
              </a:p>
            </p:txBody>
          </p:sp>
        </p:grpSp>
        <p:pic>
          <p:nvPicPr>
            <p:cNvPr id="33" name="Picture 4" descr="page7image17073248">
              <a:extLst>
                <a:ext uri="{FF2B5EF4-FFF2-40B4-BE49-F238E27FC236}">
                  <a16:creationId xmlns:a16="http://schemas.microsoft.com/office/drawing/2014/main" id="{179596B5-68D4-441E-8AD8-B06D1102A1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7612450" y="1878465"/>
              <a:ext cx="252579" cy="13801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page7image17073248">
              <a:extLst>
                <a:ext uri="{FF2B5EF4-FFF2-40B4-BE49-F238E27FC236}">
                  <a16:creationId xmlns:a16="http://schemas.microsoft.com/office/drawing/2014/main" id="{3C0C3212-5C06-48C3-97CD-02F054D552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7617704" y="2701404"/>
              <a:ext cx="252579" cy="13801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page7image17073248">
              <a:extLst>
                <a:ext uri="{FF2B5EF4-FFF2-40B4-BE49-F238E27FC236}">
                  <a16:creationId xmlns:a16="http://schemas.microsoft.com/office/drawing/2014/main" id="{EE565F71-FAFF-4723-BA13-302A084837A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7617704" y="3508493"/>
              <a:ext cx="252579" cy="13801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page7image17073248">
              <a:extLst>
                <a:ext uri="{FF2B5EF4-FFF2-40B4-BE49-F238E27FC236}">
                  <a16:creationId xmlns:a16="http://schemas.microsoft.com/office/drawing/2014/main" id="{FCF5B6C5-52AA-41B1-9235-B037FE512A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7617704" y="4332967"/>
              <a:ext cx="252579" cy="13801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page7image17073248">
              <a:extLst>
                <a:ext uri="{FF2B5EF4-FFF2-40B4-BE49-F238E27FC236}">
                  <a16:creationId xmlns:a16="http://schemas.microsoft.com/office/drawing/2014/main" id="{59EDF665-33E6-4741-9EE4-9C7F826249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7617704" y="5140875"/>
              <a:ext cx="252579" cy="138015"/>
            </a:xfrm>
            <a:prstGeom prst="rect">
              <a:avLst/>
            </a:prstGeom>
            <a:noFill/>
            <a:extLst>
              <a:ext uri="{909E8E84-426E-40DD-AFC4-6F175D3DCCD1}">
                <a14:hiddenFill xmlns:a14="http://schemas.microsoft.com/office/drawing/2010/main">
                  <a:solidFill>
                    <a:srgbClr val="FFFFFF"/>
                  </a:solidFill>
                </a14:hiddenFill>
              </a:ext>
            </a:extLst>
          </p:spPr>
        </p:pic>
      </p:grpSp>
      <p:pic>
        <p:nvPicPr>
          <p:cNvPr id="38" name="Picture 4" descr="page7image17073248">
            <a:extLst>
              <a:ext uri="{FF2B5EF4-FFF2-40B4-BE49-F238E27FC236}">
                <a16:creationId xmlns:a16="http://schemas.microsoft.com/office/drawing/2014/main" id="{A447C6CB-8508-42F5-B6FB-B49C101BB0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8682339">
            <a:off x="6380739" y="5612826"/>
            <a:ext cx="524399" cy="286544"/>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46199BF7-F822-446A-988A-9854CB02E957}"/>
              </a:ext>
            </a:extLst>
          </p:cNvPr>
          <p:cNvSpPr txBox="1"/>
          <p:nvPr/>
        </p:nvSpPr>
        <p:spPr>
          <a:xfrm>
            <a:off x="5033896" y="5851339"/>
            <a:ext cx="1922834" cy="461665"/>
          </a:xfrm>
          <a:prstGeom prst="rect">
            <a:avLst/>
          </a:prstGeom>
          <a:noFill/>
        </p:spPr>
        <p:txBody>
          <a:bodyPr wrap="none" rtlCol="0">
            <a:spAutoFit/>
          </a:bodyPr>
          <a:lstStyle/>
          <a:p>
            <a:r>
              <a:rPr lang="en-US" altLang="zh-CN" sz="2400" b="1" dirty="0">
                <a:solidFill>
                  <a:srgbClr val="C00000"/>
                </a:solidFill>
              </a:rPr>
              <a:t>Save memory</a:t>
            </a:r>
            <a:endParaRPr lang="en-US" sz="2400" b="1" dirty="0">
              <a:solidFill>
                <a:srgbClr val="C00000"/>
              </a:solidFill>
            </a:endParaRPr>
          </a:p>
        </p:txBody>
      </p:sp>
      <p:pic>
        <p:nvPicPr>
          <p:cNvPr id="43" name="Picture 4" descr="page7image17073248">
            <a:extLst>
              <a:ext uri="{FF2B5EF4-FFF2-40B4-BE49-F238E27FC236}">
                <a16:creationId xmlns:a16="http://schemas.microsoft.com/office/drawing/2014/main" id="{C5541A7E-5036-4817-B29F-246831FF31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811129">
            <a:off x="6382637" y="1182505"/>
            <a:ext cx="524399" cy="286544"/>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3">
            <a:extLst>
              <a:ext uri="{FF2B5EF4-FFF2-40B4-BE49-F238E27FC236}">
                <a16:creationId xmlns:a16="http://schemas.microsoft.com/office/drawing/2014/main" id="{7D51FE9D-0EF9-42B8-9980-5AB6D570E0F5}"/>
              </a:ext>
            </a:extLst>
          </p:cNvPr>
          <p:cNvSpPr/>
          <p:nvPr/>
        </p:nvSpPr>
        <p:spPr>
          <a:xfrm>
            <a:off x="3566016" y="40898"/>
            <a:ext cx="2355901" cy="523220"/>
          </a:xfrm>
          <a:prstGeom prst="rect">
            <a:avLst/>
          </a:prstGeom>
        </p:spPr>
        <p:txBody>
          <a:bodyPr wrap="none">
            <a:spAutoFit/>
          </a:bodyPr>
          <a:lstStyle/>
          <a:p>
            <a:r>
              <a:rPr lang="en-US" altLang="zh-CN" sz="2800" b="1" dirty="0">
                <a:solidFill>
                  <a:schemeClr val="accent1">
                    <a:lumMod val="75000"/>
                  </a:schemeClr>
                </a:solidFill>
              </a:rPr>
              <a:t>Methodology </a:t>
            </a:r>
          </a:p>
        </p:txBody>
      </p:sp>
    </p:spTree>
    <p:extLst>
      <p:ext uri="{BB962C8B-B14F-4D97-AF65-F5344CB8AC3E}">
        <p14:creationId xmlns:p14="http://schemas.microsoft.com/office/powerpoint/2010/main" val="4071479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FCCF79-30DF-4AA1-A5FF-78C98F2AF5B7}"/>
              </a:ext>
            </a:extLst>
          </p:cNvPr>
          <p:cNvSpPr/>
          <p:nvPr/>
        </p:nvSpPr>
        <p:spPr>
          <a:xfrm>
            <a:off x="2480292" y="2670314"/>
            <a:ext cx="4962833" cy="707886"/>
          </a:xfrm>
          <a:prstGeom prst="rect">
            <a:avLst/>
          </a:prstGeom>
        </p:spPr>
        <p:txBody>
          <a:bodyPr wrap="none">
            <a:spAutoFit/>
          </a:bodyPr>
          <a:lstStyle/>
          <a:p>
            <a:r>
              <a:rPr lang="en-US" altLang="zh-CN" sz="4000" b="1" baseline="30000" dirty="0">
                <a:solidFill>
                  <a:srgbClr val="000000"/>
                </a:solidFill>
              </a:rPr>
              <a:t>You have survived the math part! </a:t>
            </a:r>
            <a:endParaRPr lang="zh-CN" altLang="en-US" sz="4000" dirty="0"/>
          </a:p>
        </p:txBody>
      </p:sp>
      <p:sp>
        <p:nvSpPr>
          <p:cNvPr id="5" name="Rectangle 4">
            <a:extLst>
              <a:ext uri="{FF2B5EF4-FFF2-40B4-BE49-F238E27FC236}">
                <a16:creationId xmlns:a16="http://schemas.microsoft.com/office/drawing/2014/main" id="{865AEA6C-1F31-485E-A536-9DCD928F0833}"/>
              </a:ext>
            </a:extLst>
          </p:cNvPr>
          <p:cNvSpPr/>
          <p:nvPr/>
        </p:nvSpPr>
        <p:spPr>
          <a:xfrm>
            <a:off x="3566016" y="40898"/>
            <a:ext cx="2355901" cy="523220"/>
          </a:xfrm>
          <a:prstGeom prst="rect">
            <a:avLst/>
          </a:prstGeom>
        </p:spPr>
        <p:txBody>
          <a:bodyPr wrap="none">
            <a:spAutoFit/>
          </a:bodyPr>
          <a:lstStyle/>
          <a:p>
            <a:r>
              <a:rPr lang="en-US" altLang="zh-CN" sz="2800" b="1" dirty="0">
                <a:solidFill>
                  <a:schemeClr val="accent1">
                    <a:lumMod val="75000"/>
                  </a:schemeClr>
                </a:solidFill>
              </a:rPr>
              <a:t>Methodology </a:t>
            </a:r>
          </a:p>
        </p:txBody>
      </p:sp>
    </p:spTree>
    <p:extLst>
      <p:ext uri="{BB962C8B-B14F-4D97-AF65-F5344CB8AC3E}">
        <p14:creationId xmlns:p14="http://schemas.microsoft.com/office/powerpoint/2010/main" val="1042666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955554" y="1365509"/>
            <a:ext cx="4188196" cy="3709347"/>
          </a:xfrm>
          <a:prstGeom prst="rect">
            <a:avLst/>
          </a:prstGeom>
          <a:noFill/>
          <a:ln w="9525">
            <a:noFill/>
            <a:miter lim="800000"/>
            <a:headEnd/>
            <a:tailEnd/>
          </a:ln>
        </p:spPr>
        <p:txBody>
          <a:bodyPr wrap="square" lIns="91439" tIns="45719" rIns="91439" bIns="45719">
            <a:spAutoFit/>
          </a:bodyPr>
          <a:lstStyle/>
          <a:p>
            <a:pPr marL="557199" indent="-557199">
              <a:lnSpc>
                <a:spcPct val="150000"/>
              </a:lnSpc>
              <a:buFont typeface="+mj-lt"/>
              <a:buAutoNum type="arabicPeriod"/>
              <a:defRPr/>
            </a:pPr>
            <a:r>
              <a:rPr lang="en-US" altLang="zh-CN" sz="3200" b="1" dirty="0">
                <a:ea typeface="微软雅黑" panose="020B0503020204020204" pitchFamily="34" charset="-122"/>
                <a:cs typeface="Times New Roman" panose="02020603050405020304" pitchFamily="18" charset="0"/>
              </a:rPr>
              <a:t>Introduction</a:t>
            </a:r>
          </a:p>
          <a:p>
            <a:pPr marL="557199" indent="-557199">
              <a:lnSpc>
                <a:spcPct val="150000"/>
              </a:lnSpc>
              <a:buFont typeface="+mj-lt"/>
              <a:buAutoNum type="arabicPeriod"/>
              <a:defRPr/>
            </a:pPr>
            <a:r>
              <a:rPr lang="en-US" altLang="zh-CN" sz="3200" b="1" dirty="0">
                <a:ea typeface="微软雅黑" panose="020B0503020204020204" pitchFamily="34" charset="-122"/>
                <a:cs typeface="Times New Roman" panose="02020603050405020304" pitchFamily="18" charset="0"/>
              </a:rPr>
              <a:t>Methodology Part </a:t>
            </a:r>
          </a:p>
          <a:p>
            <a:pPr marL="557199" indent="-557199">
              <a:lnSpc>
                <a:spcPct val="150000"/>
              </a:lnSpc>
              <a:buFont typeface="+mj-lt"/>
              <a:buAutoNum type="arabicPeriod"/>
              <a:defRPr/>
            </a:pPr>
            <a:r>
              <a:rPr lang="en-US" altLang="zh-CN" sz="3200" b="1" dirty="0">
                <a:solidFill>
                  <a:srgbClr val="C00000"/>
                </a:solidFill>
                <a:ea typeface="微软雅黑" panose="020B0503020204020204" pitchFamily="34" charset="-122"/>
                <a:cs typeface="Times New Roman" panose="02020603050405020304" pitchFamily="18" charset="0"/>
              </a:rPr>
              <a:t>FEM Simulation</a:t>
            </a:r>
          </a:p>
          <a:p>
            <a:pPr marL="557199" indent="-557199">
              <a:lnSpc>
                <a:spcPct val="150000"/>
              </a:lnSpc>
              <a:buFont typeface="+mj-lt"/>
              <a:buAutoNum type="arabicPeriod"/>
              <a:defRPr/>
            </a:pPr>
            <a:r>
              <a:rPr lang="en-US" altLang="zh-CN" sz="3200" b="1" dirty="0">
                <a:ea typeface="微软雅黑" panose="020B0503020204020204" pitchFamily="34" charset="-122"/>
                <a:cs typeface="Times New Roman" panose="02020603050405020304" pitchFamily="18" charset="0"/>
              </a:rPr>
              <a:t>SEM Simulation</a:t>
            </a:r>
          </a:p>
          <a:p>
            <a:pPr marL="557199" indent="-557199">
              <a:lnSpc>
                <a:spcPct val="150000"/>
              </a:lnSpc>
              <a:buFont typeface="+mj-lt"/>
              <a:buAutoNum type="arabicPeriod"/>
              <a:defRPr/>
            </a:pPr>
            <a:r>
              <a:rPr lang="en-US" altLang="zh-CN" sz="3200" b="1" dirty="0">
                <a:ea typeface="微软雅黑" panose="020B0503020204020204" pitchFamily="34" charset="-122"/>
                <a:cs typeface="Times New Roman" panose="02020603050405020304" pitchFamily="18" charset="0"/>
              </a:rPr>
              <a:t>Summary </a:t>
            </a:r>
          </a:p>
        </p:txBody>
      </p:sp>
      <p:sp>
        <p:nvSpPr>
          <p:cNvPr id="4" name="Rectangle 3">
            <a:extLst>
              <a:ext uri="{FF2B5EF4-FFF2-40B4-BE49-F238E27FC236}">
                <a16:creationId xmlns:a16="http://schemas.microsoft.com/office/drawing/2014/main" id="{1F0FD400-DECB-45F7-B354-B5A9CDADE472}"/>
              </a:ext>
            </a:extLst>
          </p:cNvPr>
          <p:cNvSpPr/>
          <p:nvPr/>
        </p:nvSpPr>
        <p:spPr>
          <a:xfrm>
            <a:off x="3727055" y="44033"/>
            <a:ext cx="1441613" cy="523220"/>
          </a:xfrm>
          <a:prstGeom prst="rect">
            <a:avLst/>
          </a:prstGeom>
        </p:spPr>
        <p:txBody>
          <a:bodyPr wrap="none">
            <a:spAutoFit/>
          </a:bodyPr>
          <a:lstStyle/>
          <a:p>
            <a:r>
              <a:rPr lang="en-US" sz="2800" b="1" dirty="0">
                <a:solidFill>
                  <a:schemeClr val="accent1">
                    <a:lumMod val="75000"/>
                  </a:schemeClr>
                </a:solidFill>
              </a:rPr>
              <a:t>Content</a:t>
            </a:r>
            <a:r>
              <a:rPr lang="en-US" sz="2400" b="1" dirty="0">
                <a:solidFill>
                  <a:schemeClr val="accent1">
                    <a:lumMod val="75000"/>
                  </a:schemeClr>
                </a:solidFill>
              </a:rPr>
              <a:t> </a:t>
            </a:r>
          </a:p>
        </p:txBody>
      </p:sp>
    </p:spTree>
    <p:extLst>
      <p:ext uri="{BB962C8B-B14F-4D97-AF65-F5344CB8AC3E}">
        <p14:creationId xmlns:p14="http://schemas.microsoft.com/office/powerpoint/2010/main" val="17008771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3BDC748-AC14-1E4D-BAA0-D15C5D5AE158}"/>
              </a:ext>
            </a:extLst>
          </p:cNvPr>
          <p:cNvSpPr txBox="1"/>
          <p:nvPr/>
        </p:nvSpPr>
        <p:spPr>
          <a:xfrm>
            <a:off x="5118538" y="830317"/>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C6D456F8-1BC6-4E4F-ACDA-9C14A33E89ED}"/>
              </a:ext>
            </a:extLst>
          </p:cNvPr>
          <p:cNvSpPr txBox="1"/>
          <p:nvPr/>
        </p:nvSpPr>
        <p:spPr>
          <a:xfrm>
            <a:off x="4771697" y="803794"/>
            <a:ext cx="184731" cy="369332"/>
          </a:xfrm>
          <a:prstGeom prst="rect">
            <a:avLst/>
          </a:prstGeom>
          <a:noFill/>
        </p:spPr>
        <p:txBody>
          <a:bodyPr wrap="none" rtlCol="0">
            <a:spAutoFit/>
          </a:bodyPr>
          <a:lstStyle/>
          <a:p>
            <a:endParaRPr lang="en-US" dirty="0"/>
          </a:p>
        </p:txBody>
      </p:sp>
      <p:sp>
        <p:nvSpPr>
          <p:cNvPr id="3" name="Rectangle 2">
            <a:extLst>
              <a:ext uri="{FF2B5EF4-FFF2-40B4-BE49-F238E27FC236}">
                <a16:creationId xmlns:a16="http://schemas.microsoft.com/office/drawing/2014/main" id="{F52C061F-7261-6E49-9B8E-0B8492D6C36C}"/>
              </a:ext>
            </a:extLst>
          </p:cNvPr>
          <p:cNvSpPr/>
          <p:nvPr/>
        </p:nvSpPr>
        <p:spPr>
          <a:xfrm>
            <a:off x="257780" y="1173126"/>
            <a:ext cx="5387646" cy="1631216"/>
          </a:xfrm>
          <a:prstGeom prst="rect">
            <a:avLst/>
          </a:prstGeom>
        </p:spPr>
        <p:txBody>
          <a:bodyPr wrap="square">
            <a:spAutoFit/>
          </a:bodyPr>
          <a:lstStyle/>
          <a:p>
            <a:pPr lvl="4"/>
            <a:r>
              <a:rPr lang="en-US" sz="2000" dirty="0">
                <a:latin typeface="Times New Roman" panose="02020603050405020304" pitchFamily="18" charset="0"/>
                <a:cs typeface="Times New Roman" panose="02020603050405020304" pitchFamily="18" charset="0"/>
              </a:rPr>
              <a:t>	</a:t>
            </a:r>
          </a:p>
          <a:p>
            <a:pPr lvl="4"/>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p>
        </p:txBody>
      </p:sp>
      <p:sp>
        <p:nvSpPr>
          <p:cNvPr id="5" name="Rectangle 4">
            <a:extLst>
              <a:ext uri="{FF2B5EF4-FFF2-40B4-BE49-F238E27FC236}">
                <a16:creationId xmlns:a16="http://schemas.microsoft.com/office/drawing/2014/main" id="{CEACDF49-71CB-0247-9954-FB43A276D15D}"/>
              </a:ext>
            </a:extLst>
          </p:cNvPr>
          <p:cNvSpPr/>
          <p:nvPr/>
        </p:nvSpPr>
        <p:spPr>
          <a:xfrm>
            <a:off x="-1097974" y="1213246"/>
            <a:ext cx="10790397" cy="4570482"/>
          </a:xfrm>
          <a:prstGeom prst="rect">
            <a:avLst/>
          </a:prstGeom>
        </p:spPr>
        <p:txBody>
          <a:bodyPr wrap="square">
            <a:spAutoFit/>
          </a:bodyPr>
          <a:lstStyle/>
          <a:p>
            <a:pPr marL="2286000" lvl="4" indent="-457200">
              <a:lnSpc>
                <a:spcPct val="150000"/>
              </a:lnSpc>
              <a:buFont typeface="+mj-lt"/>
              <a:buAutoNum type="arabicPeriod"/>
            </a:pPr>
            <a:r>
              <a:rPr lang="en-US" dirty="0">
                <a:latin typeface="Times New Roman" panose="02020603050405020304" pitchFamily="18" charset="0"/>
                <a:cs typeface="Times New Roman" panose="02020603050405020304" pitchFamily="18" charset="0"/>
              </a:rPr>
              <a:t>Initialization </a:t>
            </a:r>
          </a:p>
          <a:p>
            <a:pPr marL="2628900" lvl="5" indent="-342900">
              <a:buFont typeface="Wingdings" pitchFamily="2" charset="2"/>
              <a:buChar char="§"/>
            </a:pPr>
            <a:r>
              <a:rPr lang="en-US" dirty="0" err="1">
                <a:latin typeface="Times New Roman" panose="02020603050405020304" pitchFamily="18" charset="0"/>
                <a:cs typeface="Times New Roman" panose="02020603050405020304" pitchFamily="18" charset="0"/>
              </a:rPr>
              <a:t>superlu</a:t>
            </a:r>
            <a:r>
              <a:rPr lang="en-US" dirty="0">
                <a:latin typeface="Times New Roman" panose="02020603050405020304" pitchFamily="18" charset="0"/>
                <a:cs typeface="Times New Roman" panose="02020603050405020304" pitchFamily="18" charset="0"/>
              </a:rPr>
              <a:t> library, </a:t>
            </a:r>
            <a:r>
              <a:rPr lang="en-US" dirty="0" err="1">
                <a:latin typeface="Times New Roman" panose="02020603050405020304" pitchFamily="18" charset="0"/>
                <a:cs typeface="Times New Roman" panose="02020603050405020304" pitchFamily="18" charset="0"/>
              </a:rPr>
              <a:t>blas</a:t>
            </a:r>
            <a:r>
              <a:rPr lang="en-US" dirty="0">
                <a:latin typeface="Times New Roman" panose="02020603050405020304" pitchFamily="18" charset="0"/>
                <a:cs typeface="Times New Roman" panose="02020603050405020304" pitchFamily="18" charset="0"/>
              </a:rPr>
              <a:t> library, </a:t>
            </a:r>
            <a:r>
              <a:rPr lang="en-US" dirty="0" err="1">
                <a:latin typeface="Times New Roman" panose="02020603050405020304" pitchFamily="18" charset="0"/>
                <a:cs typeface="Times New Roman" panose="02020603050405020304" pitchFamily="18" charset="0"/>
              </a:rPr>
              <a:t>openmp</a:t>
            </a:r>
            <a:r>
              <a:rPr lang="en-US" dirty="0">
                <a:latin typeface="Times New Roman" panose="02020603050405020304" pitchFamily="18" charset="0"/>
                <a:cs typeface="Times New Roman" panose="02020603050405020304" pitchFamily="18" charset="0"/>
              </a:rPr>
              <a:t> library </a:t>
            </a:r>
          </a:p>
          <a:p>
            <a:pPr marL="2628900" lvl="5" indent="-342900">
              <a:buFont typeface="Wingdings" pitchFamily="2" charset="2"/>
              <a:buChar char="§"/>
            </a:pPr>
            <a:r>
              <a:rPr lang="en-US" dirty="0" err="1">
                <a:latin typeface="Times New Roman" panose="02020603050405020304" pitchFamily="18" charset="0"/>
                <a:cs typeface="Times New Roman" panose="02020603050405020304" pitchFamily="18" charset="0"/>
              </a:rPr>
              <a:t>pardiso</a:t>
            </a:r>
            <a:r>
              <a:rPr lang="en-US" dirty="0">
                <a:latin typeface="Times New Roman" panose="02020603050405020304" pitchFamily="18" charset="0"/>
                <a:cs typeface="Times New Roman" panose="02020603050405020304" pitchFamily="18" charset="0"/>
              </a:rPr>
              <a:t> library</a:t>
            </a:r>
          </a:p>
          <a:p>
            <a:pPr marL="2286000" lvl="4" indent="-457200">
              <a:lnSpc>
                <a:spcPct val="150000"/>
              </a:lnSpc>
              <a:buFont typeface="+mj-lt"/>
              <a:buAutoNum type="arabicPeriod"/>
            </a:pPr>
            <a:r>
              <a:rPr lang="en-US" dirty="0">
                <a:latin typeface="Times New Roman" panose="02020603050405020304" pitchFamily="18" charset="0"/>
                <a:cs typeface="Times New Roman" panose="02020603050405020304" pitchFamily="18" charset="0"/>
              </a:rPr>
              <a:t>Reading of parameters files</a:t>
            </a:r>
          </a:p>
          <a:p>
            <a:pPr marL="2286000" lvl="4" indent="-457200">
              <a:lnSpc>
                <a:spcPct val="150000"/>
              </a:lnSpc>
              <a:buFont typeface="+mj-lt"/>
              <a:buAutoNum type="arabicPeriod"/>
            </a:pPr>
            <a:r>
              <a:rPr lang="en-US" dirty="0">
                <a:latin typeface="Times New Roman" panose="02020603050405020304" pitchFamily="18" charset="0"/>
                <a:cs typeface="Times New Roman" panose="02020603050405020304" pitchFamily="18" charset="0"/>
              </a:rPr>
              <a:t>Mesh the model</a:t>
            </a:r>
          </a:p>
          <a:p>
            <a:pPr marL="2628900" lvl="5" indent="-342900">
              <a:buFont typeface="Wingdings" pitchFamily="2" charset="2"/>
              <a:buChar char="§"/>
            </a:pPr>
            <a:r>
              <a:rPr lang="en-US" dirty="0">
                <a:latin typeface="Times New Roman" panose="02020603050405020304" pitchFamily="18" charset="0"/>
                <a:cs typeface="Times New Roman" panose="02020603050405020304" pitchFamily="18" charset="0"/>
              </a:rPr>
              <a:t>element_type, </a:t>
            </a:r>
            <a:r>
              <a:rPr lang="en-US" dirty="0" err="1">
                <a:latin typeface="Times New Roman" panose="02020603050405020304" pitchFamily="18" charset="0"/>
                <a:cs typeface="Times New Roman" panose="02020603050405020304" pitchFamily="18" charset="0"/>
              </a:rPr>
              <a:t>element_num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element_node</a:t>
            </a:r>
            <a:endParaRPr lang="en-US" dirty="0">
              <a:latin typeface="Times New Roman" panose="02020603050405020304" pitchFamily="18" charset="0"/>
              <a:cs typeface="Times New Roman" panose="02020603050405020304" pitchFamily="18" charset="0"/>
            </a:endParaRPr>
          </a:p>
          <a:p>
            <a:pPr marL="2628900" lvl="5" indent="-342900">
              <a:buFont typeface="Wingdings" pitchFamily="2" charset="2"/>
              <a:buChar char="§"/>
            </a:pPr>
            <a:r>
              <a:rPr lang="en-US" dirty="0" err="1">
                <a:latin typeface="Times New Roman" panose="02020603050405020304" pitchFamily="18" charset="0"/>
                <a:cs typeface="Times New Roman" panose="02020603050405020304" pitchFamily="18" charset="0"/>
              </a:rPr>
              <a:t>node_num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node_xy</a:t>
            </a:r>
            <a:endParaRPr lang="en-US" dirty="0">
              <a:latin typeface="Times New Roman" panose="02020603050405020304" pitchFamily="18" charset="0"/>
              <a:cs typeface="Times New Roman" panose="02020603050405020304" pitchFamily="18" charset="0"/>
            </a:endParaRPr>
          </a:p>
          <a:p>
            <a:pPr marL="2628900" lvl="5" indent="-342900">
              <a:buFont typeface="Wingdings" pitchFamily="2" charset="2"/>
              <a:buChar char="§"/>
            </a:pPr>
            <a:r>
              <a:rPr lang="en-US" dirty="0">
                <a:latin typeface="Times New Roman" panose="02020603050405020304" pitchFamily="18" charset="0"/>
                <a:cs typeface="Times New Roman" panose="02020603050405020304" pitchFamily="18" charset="0"/>
              </a:rPr>
              <a:t>read </a:t>
            </a:r>
            <a:r>
              <a:rPr lang="en-US" dirty="0" err="1">
                <a:latin typeface="Times New Roman" panose="02020603050405020304" pitchFamily="18" charset="0"/>
                <a:cs typeface="Times New Roman" panose="02020603050405020304" pitchFamily="18" charset="0"/>
              </a:rPr>
              <a:t>meshfile</a:t>
            </a:r>
            <a:r>
              <a:rPr lang="en-US" dirty="0">
                <a:latin typeface="Times New Roman" panose="02020603050405020304" pitchFamily="18" charset="0"/>
                <a:cs typeface="Times New Roman" panose="02020603050405020304" pitchFamily="18" charset="0"/>
              </a:rPr>
              <a:t>, if use unstructured mesh</a:t>
            </a:r>
          </a:p>
          <a:p>
            <a:pPr lvl="5"/>
            <a:endParaRPr lang="en-US" sz="2000" dirty="0">
              <a:latin typeface="Times New Roman" panose="02020603050405020304" pitchFamily="18" charset="0"/>
              <a:cs typeface="Times New Roman" panose="02020603050405020304" pitchFamily="18" charset="0"/>
            </a:endParaRPr>
          </a:p>
          <a:p>
            <a:pPr marL="2628900" lvl="5" indent="-342900">
              <a:buFont typeface="Wingdings" pitchFamily="2" charset="2"/>
              <a:buChar char="§"/>
            </a:pPr>
            <a:endParaRPr lang="en-US" sz="2000" b="1" dirty="0">
              <a:latin typeface="Times New Roman" panose="02020603050405020304" pitchFamily="18" charset="0"/>
              <a:cs typeface="Times New Roman" panose="02020603050405020304" pitchFamily="18" charset="0"/>
            </a:endParaRPr>
          </a:p>
          <a:p>
            <a:pPr marL="2286000" lvl="4" indent="-457200">
              <a:buFont typeface="+mj-lt"/>
              <a:buAutoNum type="arabicPeriod"/>
            </a:pPr>
            <a:endParaRPr lang="en-US" sz="2000" dirty="0">
              <a:latin typeface="Times New Roman" panose="02020603050405020304" pitchFamily="18" charset="0"/>
              <a:cs typeface="Times New Roman" panose="02020603050405020304" pitchFamily="18" charset="0"/>
            </a:endParaRPr>
          </a:p>
          <a:p>
            <a:pPr marL="2286000" lvl="4" indent="-457200">
              <a:buFont typeface="+mj-lt"/>
              <a:buAutoNum type="arabicPeriod"/>
            </a:pPr>
            <a:endParaRPr lang="en-US" sz="2000" dirty="0">
              <a:latin typeface="Times New Roman" panose="02020603050405020304" pitchFamily="18" charset="0"/>
              <a:cs typeface="Times New Roman" panose="02020603050405020304" pitchFamily="18" charset="0"/>
            </a:endParaRPr>
          </a:p>
          <a:p>
            <a:pPr lvl="5"/>
            <a:endParaRPr lang="en-US" sz="2000" dirty="0">
              <a:latin typeface="Times New Roman" panose="02020603050405020304" pitchFamily="18" charset="0"/>
              <a:cs typeface="Times New Roman" panose="02020603050405020304" pitchFamily="18" charset="0"/>
            </a:endParaRPr>
          </a:p>
          <a:p>
            <a:pPr lvl="5"/>
            <a:endParaRPr lang="en-US" sz="2000" dirty="0">
              <a:latin typeface="Times New Roman" panose="02020603050405020304" pitchFamily="18" charset="0"/>
              <a:cs typeface="Times New Roman" panose="02020603050405020304" pitchFamily="18" charset="0"/>
            </a:endParaRPr>
          </a:p>
        </p:txBody>
      </p:sp>
      <p:graphicFrame>
        <p:nvGraphicFramePr>
          <p:cNvPr id="9" name="Table 8">
            <a:extLst>
              <a:ext uri="{FF2B5EF4-FFF2-40B4-BE49-F238E27FC236}">
                <a16:creationId xmlns:a16="http://schemas.microsoft.com/office/drawing/2014/main" id="{CC66D567-DE89-6440-AC8E-DDC305BE9A0F}"/>
              </a:ext>
            </a:extLst>
          </p:cNvPr>
          <p:cNvGraphicFramePr>
            <a:graphicFrameLocks noGrp="1"/>
          </p:cNvGraphicFramePr>
          <p:nvPr>
            <p:extLst>
              <p:ext uri="{D42A27DB-BD31-4B8C-83A1-F6EECF244321}">
                <p14:modId xmlns:p14="http://schemas.microsoft.com/office/powerpoint/2010/main" val="3810958922"/>
              </p:ext>
            </p:extLst>
          </p:nvPr>
        </p:nvGraphicFramePr>
        <p:xfrm>
          <a:off x="1480666" y="3976686"/>
          <a:ext cx="6637696" cy="2353568"/>
        </p:xfrm>
        <a:graphic>
          <a:graphicData uri="http://schemas.openxmlformats.org/drawingml/2006/table">
            <a:tbl>
              <a:tblPr firstRow="1" bandRow="1">
                <a:tableStyleId>{46F890A9-2807-4EBB-B81D-B2AA78EC7F39}</a:tableStyleId>
              </a:tblPr>
              <a:tblGrid>
                <a:gridCol w="2255210">
                  <a:extLst>
                    <a:ext uri="{9D8B030D-6E8A-4147-A177-3AD203B41FA5}">
                      <a16:colId xmlns:a16="http://schemas.microsoft.com/office/drawing/2014/main" val="3733376492"/>
                    </a:ext>
                  </a:extLst>
                </a:gridCol>
                <a:gridCol w="1987190">
                  <a:extLst>
                    <a:ext uri="{9D8B030D-6E8A-4147-A177-3AD203B41FA5}">
                      <a16:colId xmlns:a16="http://schemas.microsoft.com/office/drawing/2014/main" val="1411628419"/>
                    </a:ext>
                  </a:extLst>
                </a:gridCol>
                <a:gridCol w="2395296">
                  <a:extLst>
                    <a:ext uri="{9D8B030D-6E8A-4147-A177-3AD203B41FA5}">
                      <a16:colId xmlns:a16="http://schemas.microsoft.com/office/drawing/2014/main" val="1742432490"/>
                    </a:ext>
                  </a:extLst>
                </a:gridCol>
              </a:tblGrid>
              <a:tr h="532122">
                <a:tc>
                  <a:txBody>
                    <a:bodyPr/>
                    <a:lstStyle/>
                    <a:p>
                      <a:pPr algn="l"/>
                      <a:r>
                        <a:rPr lang="en-US" sz="1400" dirty="0">
                          <a:solidFill>
                            <a:schemeClr val="tx1"/>
                          </a:solidFill>
                        </a:rPr>
                        <a:t>Element Type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rPr>
                        <a:t>Triangle element</a:t>
                      </a:r>
                      <a:endParaRPr lang="en-US" sz="1400" b="0" kern="1200" dirty="0">
                        <a:solidFill>
                          <a:schemeClr val="tx1"/>
                        </a:solidFill>
                        <a:effectLst/>
                        <a:latin typeface="+mn-lt"/>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rPr>
                        <a:t>Quadrilateral </a:t>
                      </a:r>
                      <a:r>
                        <a:rPr lang="en-US" sz="1400" dirty="0">
                          <a:solidFill>
                            <a:schemeClr val="tx1"/>
                          </a:solidFill>
                        </a:rPr>
                        <a:t>element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6685436"/>
                  </a:ext>
                </a:extLst>
              </a:tr>
              <a:tr h="622852">
                <a:tc>
                  <a:txBody>
                    <a:bodyPr/>
                    <a:lstStyle/>
                    <a:p>
                      <a:pPr algn="l"/>
                      <a:r>
                        <a:rPr lang="en-US" sz="1400" dirty="0"/>
                        <a:t>Linear: First-order</a:t>
                      </a:r>
                    </a:p>
                  </a:txBody>
                  <a:tcPr anchor="ctr">
                    <a:lnT w="12700" cap="flat" cmpd="sng" algn="ctr">
                      <a:solidFill>
                        <a:schemeClr val="tx1"/>
                      </a:solidFill>
                      <a:prstDash val="solid"/>
                      <a:round/>
                      <a:headEnd type="none" w="med" len="med"/>
                      <a:tailEnd type="none" w="med" len="med"/>
                    </a:lnT>
                    <a:noFill/>
                  </a:tcPr>
                </a:tc>
                <a:tc>
                  <a:txBody>
                    <a:bodyPr/>
                    <a:lstStyle/>
                    <a:p>
                      <a:pPr algn="l"/>
                      <a:r>
                        <a:rPr lang="en-US" sz="1400" dirty="0"/>
                        <a:t>T3</a:t>
                      </a:r>
                    </a:p>
                  </a:txBody>
                  <a:tcPr anchor="ctr">
                    <a:lnT w="12700" cap="flat" cmpd="sng" algn="ctr">
                      <a:solidFill>
                        <a:schemeClr val="tx1"/>
                      </a:solidFill>
                      <a:prstDash val="solid"/>
                      <a:round/>
                      <a:headEnd type="none" w="med" len="med"/>
                      <a:tailEnd type="none" w="med" len="med"/>
                    </a:lnT>
                    <a:noFill/>
                  </a:tcPr>
                </a:tc>
                <a:tc>
                  <a:txBody>
                    <a:bodyPr/>
                    <a:lstStyle/>
                    <a:p>
                      <a:pPr algn="l"/>
                      <a:r>
                        <a:rPr lang="en-US" sz="1400" dirty="0"/>
                        <a:t>Q4</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672510339"/>
                  </a:ext>
                </a:extLst>
              </a:tr>
              <a:tr h="5992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effectLst/>
                        </a:rPr>
                        <a:t>Quadratic: Second-order</a:t>
                      </a:r>
                    </a:p>
                  </a:txBody>
                  <a:tcPr anchor="ctr">
                    <a:noFill/>
                  </a:tcPr>
                </a:tc>
                <a:tc>
                  <a:txBody>
                    <a:bodyPr/>
                    <a:lstStyle/>
                    <a:p>
                      <a:pPr algn="l"/>
                      <a:r>
                        <a:rPr lang="en-US" sz="1400" dirty="0"/>
                        <a:t>T6</a:t>
                      </a:r>
                    </a:p>
                  </a:txBody>
                  <a:tcPr anchor="ctr">
                    <a:noFill/>
                  </a:tcPr>
                </a:tc>
                <a:tc>
                  <a:txBody>
                    <a:bodyPr/>
                    <a:lstStyle/>
                    <a:p>
                      <a:pPr algn="l"/>
                      <a:r>
                        <a:rPr lang="en-US" sz="1400" dirty="0"/>
                        <a:t>Q9</a:t>
                      </a:r>
                    </a:p>
                  </a:txBody>
                  <a:tcPr anchor="ctr">
                    <a:noFill/>
                  </a:tcPr>
                </a:tc>
                <a:extLst>
                  <a:ext uri="{0D108BD9-81ED-4DB2-BD59-A6C34878D82A}">
                    <a16:rowId xmlns:a16="http://schemas.microsoft.com/office/drawing/2014/main" val="823096363"/>
                  </a:ext>
                </a:extLst>
              </a:tr>
              <a:tr h="5992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Cubic: Third-order</a:t>
                      </a:r>
                    </a:p>
                  </a:txBody>
                  <a:tcPr anchor="ctr">
                    <a:lnB w="12700" cap="flat" cmpd="sng" algn="ctr">
                      <a:solidFill>
                        <a:schemeClr val="tx1"/>
                      </a:solidFill>
                      <a:prstDash val="solid"/>
                      <a:round/>
                      <a:headEnd type="none" w="med" len="med"/>
                      <a:tailEnd type="none" w="med" len="med"/>
                    </a:lnB>
                    <a:noFill/>
                  </a:tcPr>
                </a:tc>
                <a:tc>
                  <a:txBody>
                    <a:bodyPr/>
                    <a:lstStyle/>
                    <a:p>
                      <a:pPr algn="l"/>
                      <a:r>
                        <a:rPr lang="en-US" sz="1400" dirty="0"/>
                        <a:t>T10</a:t>
                      </a:r>
                    </a:p>
                  </a:txBody>
                  <a:tcPr anchor="ctr">
                    <a:lnB w="12700" cap="flat" cmpd="sng" algn="ctr">
                      <a:solidFill>
                        <a:schemeClr val="tx1"/>
                      </a:solidFill>
                      <a:prstDash val="solid"/>
                      <a:round/>
                      <a:headEnd type="none" w="med" len="med"/>
                      <a:tailEnd type="none" w="med" len="med"/>
                    </a:lnB>
                    <a:noFill/>
                  </a:tcPr>
                </a:tc>
                <a:tc>
                  <a:txBody>
                    <a:bodyPr/>
                    <a:lstStyle/>
                    <a:p>
                      <a:pPr algn="l"/>
                      <a:r>
                        <a:rPr lang="en-US" sz="1400" dirty="0"/>
                        <a:t>Q16</a:t>
                      </a: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00749683"/>
                  </a:ext>
                </a:extLst>
              </a:tr>
            </a:tbl>
          </a:graphicData>
        </a:graphic>
      </p:graphicFrame>
      <p:pic>
        <p:nvPicPr>
          <p:cNvPr id="11" name="Picture 10">
            <a:extLst>
              <a:ext uri="{FF2B5EF4-FFF2-40B4-BE49-F238E27FC236}">
                <a16:creationId xmlns:a16="http://schemas.microsoft.com/office/drawing/2014/main" id="{2A9C3756-5EB7-DF40-8D43-C9E5A515E7D4}"/>
              </a:ext>
            </a:extLst>
          </p:cNvPr>
          <p:cNvPicPr>
            <a:picLocks noChangeAspect="1"/>
          </p:cNvPicPr>
          <p:nvPr/>
        </p:nvPicPr>
        <p:blipFill>
          <a:blip r:embed="rId2"/>
          <a:stretch>
            <a:fillRect/>
          </a:stretch>
        </p:blipFill>
        <p:spPr>
          <a:xfrm>
            <a:off x="4537868" y="4576265"/>
            <a:ext cx="513436" cy="448906"/>
          </a:xfrm>
          <a:prstGeom prst="rect">
            <a:avLst/>
          </a:prstGeom>
        </p:spPr>
      </p:pic>
      <p:pic>
        <p:nvPicPr>
          <p:cNvPr id="12" name="Picture 11">
            <a:extLst>
              <a:ext uri="{FF2B5EF4-FFF2-40B4-BE49-F238E27FC236}">
                <a16:creationId xmlns:a16="http://schemas.microsoft.com/office/drawing/2014/main" id="{B1CC993A-A5A4-BB4D-AE20-F8761CAAE6FD}"/>
              </a:ext>
            </a:extLst>
          </p:cNvPr>
          <p:cNvPicPr>
            <a:picLocks noChangeAspect="1"/>
          </p:cNvPicPr>
          <p:nvPr/>
        </p:nvPicPr>
        <p:blipFill rotWithShape="1">
          <a:blip r:embed="rId3"/>
          <a:srcRect r="18756"/>
          <a:stretch/>
        </p:blipFill>
        <p:spPr>
          <a:xfrm>
            <a:off x="4538343" y="5755341"/>
            <a:ext cx="512961" cy="537617"/>
          </a:xfrm>
          <a:prstGeom prst="rect">
            <a:avLst/>
          </a:prstGeom>
        </p:spPr>
      </p:pic>
      <p:pic>
        <p:nvPicPr>
          <p:cNvPr id="14" name="Picture 13">
            <a:extLst>
              <a:ext uri="{FF2B5EF4-FFF2-40B4-BE49-F238E27FC236}">
                <a16:creationId xmlns:a16="http://schemas.microsoft.com/office/drawing/2014/main" id="{1DD16DFE-6EE6-454B-852E-AACF577DAF03}"/>
              </a:ext>
            </a:extLst>
          </p:cNvPr>
          <p:cNvPicPr>
            <a:picLocks noChangeAspect="1"/>
          </p:cNvPicPr>
          <p:nvPr/>
        </p:nvPicPr>
        <p:blipFill rotWithShape="1">
          <a:blip r:embed="rId4"/>
          <a:srcRect r="18167"/>
          <a:stretch/>
        </p:blipFill>
        <p:spPr>
          <a:xfrm>
            <a:off x="6684449" y="5133972"/>
            <a:ext cx="546380" cy="534719"/>
          </a:xfrm>
          <a:prstGeom prst="rect">
            <a:avLst/>
          </a:prstGeom>
        </p:spPr>
      </p:pic>
      <p:grpSp>
        <p:nvGrpSpPr>
          <p:cNvPr id="18" name="Group 17">
            <a:extLst>
              <a:ext uri="{FF2B5EF4-FFF2-40B4-BE49-F238E27FC236}">
                <a16:creationId xmlns:a16="http://schemas.microsoft.com/office/drawing/2014/main" id="{2C28663B-8D11-4148-945B-853116B72732}"/>
              </a:ext>
            </a:extLst>
          </p:cNvPr>
          <p:cNvGrpSpPr/>
          <p:nvPr/>
        </p:nvGrpSpPr>
        <p:grpSpPr>
          <a:xfrm>
            <a:off x="4537868" y="5170156"/>
            <a:ext cx="513436" cy="474092"/>
            <a:chOff x="179058" y="836312"/>
            <a:chExt cx="5031845" cy="4399433"/>
          </a:xfrm>
        </p:grpSpPr>
        <p:pic>
          <p:nvPicPr>
            <p:cNvPr id="15" name="Picture 14">
              <a:extLst>
                <a:ext uri="{FF2B5EF4-FFF2-40B4-BE49-F238E27FC236}">
                  <a16:creationId xmlns:a16="http://schemas.microsoft.com/office/drawing/2014/main" id="{D41DF540-1FEB-3A46-B62F-E5FE64E5937E}"/>
                </a:ext>
              </a:extLst>
            </p:cNvPr>
            <p:cNvPicPr>
              <a:picLocks noChangeAspect="1"/>
            </p:cNvPicPr>
            <p:nvPr/>
          </p:nvPicPr>
          <p:blipFill>
            <a:blip r:embed="rId2"/>
            <a:stretch>
              <a:fillRect/>
            </a:stretch>
          </p:blipFill>
          <p:spPr>
            <a:xfrm>
              <a:off x="179058" y="836312"/>
              <a:ext cx="5031845" cy="4399433"/>
            </a:xfrm>
            <a:prstGeom prst="rect">
              <a:avLst/>
            </a:prstGeom>
          </p:spPr>
        </p:pic>
        <p:pic>
          <p:nvPicPr>
            <p:cNvPr id="10" name="Picture 9">
              <a:extLst>
                <a:ext uri="{FF2B5EF4-FFF2-40B4-BE49-F238E27FC236}">
                  <a16:creationId xmlns:a16="http://schemas.microsoft.com/office/drawing/2014/main" id="{6BFD0DE4-8B34-7B41-8AB8-868531C1B67E}"/>
                </a:ext>
              </a:extLst>
            </p:cNvPr>
            <p:cNvPicPr>
              <a:picLocks noChangeAspect="1"/>
            </p:cNvPicPr>
            <p:nvPr/>
          </p:nvPicPr>
          <p:blipFill>
            <a:blip r:embed="rId5"/>
            <a:stretch>
              <a:fillRect/>
            </a:stretch>
          </p:blipFill>
          <p:spPr>
            <a:xfrm>
              <a:off x="766354" y="2846022"/>
              <a:ext cx="418013" cy="380012"/>
            </a:xfrm>
            <a:prstGeom prst="rect">
              <a:avLst/>
            </a:prstGeom>
          </p:spPr>
        </p:pic>
        <p:pic>
          <p:nvPicPr>
            <p:cNvPr id="16" name="Picture 15">
              <a:extLst>
                <a:ext uri="{FF2B5EF4-FFF2-40B4-BE49-F238E27FC236}">
                  <a16:creationId xmlns:a16="http://schemas.microsoft.com/office/drawing/2014/main" id="{E49CC601-C7E5-B641-87A3-2D7A894D15FD}"/>
                </a:ext>
              </a:extLst>
            </p:cNvPr>
            <p:cNvPicPr>
              <a:picLocks noChangeAspect="1"/>
            </p:cNvPicPr>
            <p:nvPr/>
          </p:nvPicPr>
          <p:blipFill>
            <a:blip r:embed="rId6"/>
            <a:stretch>
              <a:fillRect/>
            </a:stretch>
          </p:blipFill>
          <p:spPr>
            <a:xfrm>
              <a:off x="2473334" y="4492570"/>
              <a:ext cx="709350" cy="591125"/>
            </a:xfrm>
            <a:prstGeom prst="rect">
              <a:avLst/>
            </a:prstGeom>
          </p:spPr>
        </p:pic>
        <p:pic>
          <p:nvPicPr>
            <p:cNvPr id="17" name="Picture 16">
              <a:extLst>
                <a:ext uri="{FF2B5EF4-FFF2-40B4-BE49-F238E27FC236}">
                  <a16:creationId xmlns:a16="http://schemas.microsoft.com/office/drawing/2014/main" id="{5A6BDEF5-549C-154D-AF45-3DC89D6D2756}"/>
                </a:ext>
              </a:extLst>
            </p:cNvPr>
            <p:cNvPicPr>
              <a:picLocks noChangeAspect="1"/>
            </p:cNvPicPr>
            <p:nvPr/>
          </p:nvPicPr>
          <p:blipFill>
            <a:blip r:embed="rId7"/>
            <a:stretch>
              <a:fillRect/>
            </a:stretch>
          </p:blipFill>
          <p:spPr>
            <a:xfrm>
              <a:off x="2385231" y="2606935"/>
              <a:ext cx="945752" cy="664278"/>
            </a:xfrm>
            <a:prstGeom prst="rect">
              <a:avLst/>
            </a:prstGeom>
          </p:spPr>
        </p:pic>
      </p:grpSp>
      <p:pic>
        <p:nvPicPr>
          <p:cNvPr id="33" name="Picture 32">
            <a:extLst>
              <a:ext uri="{FF2B5EF4-FFF2-40B4-BE49-F238E27FC236}">
                <a16:creationId xmlns:a16="http://schemas.microsoft.com/office/drawing/2014/main" id="{5E466509-5B4A-8749-941D-6611E3F83AF8}"/>
              </a:ext>
            </a:extLst>
          </p:cNvPr>
          <p:cNvPicPr>
            <a:picLocks noChangeAspect="1"/>
          </p:cNvPicPr>
          <p:nvPr/>
        </p:nvPicPr>
        <p:blipFill rotWithShape="1">
          <a:blip r:embed="rId8"/>
          <a:srcRect l="13384" t="6887" r="15536"/>
          <a:stretch/>
        </p:blipFill>
        <p:spPr>
          <a:xfrm>
            <a:off x="6695208" y="4590722"/>
            <a:ext cx="546380" cy="494505"/>
          </a:xfrm>
          <a:prstGeom prst="rect">
            <a:avLst/>
          </a:prstGeom>
        </p:spPr>
      </p:pic>
      <p:pic>
        <p:nvPicPr>
          <p:cNvPr id="35" name="Picture 34">
            <a:extLst>
              <a:ext uri="{FF2B5EF4-FFF2-40B4-BE49-F238E27FC236}">
                <a16:creationId xmlns:a16="http://schemas.microsoft.com/office/drawing/2014/main" id="{959DAEDC-BBDA-F44A-A32A-EBC06DBFCD5F}"/>
              </a:ext>
            </a:extLst>
          </p:cNvPr>
          <p:cNvPicPr>
            <a:picLocks noChangeAspect="1"/>
          </p:cNvPicPr>
          <p:nvPr/>
        </p:nvPicPr>
        <p:blipFill>
          <a:blip r:embed="rId9"/>
          <a:stretch>
            <a:fillRect/>
          </a:stretch>
        </p:blipFill>
        <p:spPr>
          <a:xfrm>
            <a:off x="6684449" y="5733145"/>
            <a:ext cx="561952" cy="508600"/>
          </a:xfrm>
          <a:prstGeom prst="rect">
            <a:avLst/>
          </a:prstGeom>
        </p:spPr>
      </p:pic>
      <p:sp>
        <p:nvSpPr>
          <p:cNvPr id="19" name="Rectangle 18">
            <a:extLst>
              <a:ext uri="{FF2B5EF4-FFF2-40B4-BE49-F238E27FC236}">
                <a16:creationId xmlns:a16="http://schemas.microsoft.com/office/drawing/2014/main" id="{02C6F9C1-21BC-4994-A680-AC629E9D78F9}"/>
              </a:ext>
            </a:extLst>
          </p:cNvPr>
          <p:cNvSpPr/>
          <p:nvPr/>
        </p:nvSpPr>
        <p:spPr>
          <a:xfrm>
            <a:off x="3501320" y="38689"/>
            <a:ext cx="2523319" cy="523220"/>
          </a:xfrm>
          <a:prstGeom prst="rect">
            <a:avLst/>
          </a:prstGeom>
        </p:spPr>
        <p:txBody>
          <a:bodyPr wrap="none">
            <a:spAutoFit/>
          </a:bodyPr>
          <a:lstStyle/>
          <a:p>
            <a:r>
              <a:rPr lang="en-US" sz="2800" b="1" dirty="0">
                <a:solidFill>
                  <a:schemeClr val="accent1">
                    <a:lumMod val="75000"/>
                  </a:schemeClr>
                </a:solidFill>
              </a:rPr>
              <a:t>FEM Simulation</a:t>
            </a:r>
            <a:endParaRPr lang="en-US" sz="2400" b="1" dirty="0">
              <a:solidFill>
                <a:schemeClr val="accent1">
                  <a:lumMod val="75000"/>
                </a:schemeClr>
              </a:solidFill>
            </a:endParaRPr>
          </a:p>
        </p:txBody>
      </p:sp>
      <p:sp>
        <p:nvSpPr>
          <p:cNvPr id="20" name="Rectangle 19">
            <a:extLst>
              <a:ext uri="{FF2B5EF4-FFF2-40B4-BE49-F238E27FC236}">
                <a16:creationId xmlns:a16="http://schemas.microsoft.com/office/drawing/2014/main" id="{25273FC6-7CDA-4ADA-A4A7-1C11CD1E4AB0}"/>
              </a:ext>
            </a:extLst>
          </p:cNvPr>
          <p:cNvSpPr/>
          <p:nvPr/>
        </p:nvSpPr>
        <p:spPr>
          <a:xfrm>
            <a:off x="224980" y="782500"/>
            <a:ext cx="5564688" cy="400110"/>
          </a:xfrm>
          <a:prstGeom prst="rect">
            <a:avLst/>
          </a:prstGeom>
        </p:spPr>
        <p:txBody>
          <a:bodyPr wrap="square">
            <a:spAutoFit/>
          </a:bodyPr>
          <a:lstStyle/>
          <a:p>
            <a:pPr algn="just"/>
            <a:r>
              <a:rPr lang="en-US" sz="2000" b="1" dirty="0"/>
              <a:t>Workflow of </a:t>
            </a:r>
            <a:r>
              <a:rPr lang="en-US" altLang="zh-CN" sz="2000" b="1" dirty="0" err="1"/>
              <a:t>seisfem</a:t>
            </a:r>
            <a:endParaRPr lang="en-US" sz="2000" b="1" dirty="0"/>
          </a:p>
        </p:txBody>
      </p:sp>
      <p:pic>
        <p:nvPicPr>
          <p:cNvPr id="21" name="Picture 20" descr="A screenshot of a cell phone&#10;&#10;Description automatically generated">
            <a:extLst>
              <a:ext uri="{FF2B5EF4-FFF2-40B4-BE49-F238E27FC236}">
                <a16:creationId xmlns:a16="http://schemas.microsoft.com/office/drawing/2014/main" id="{3E7B9922-5549-4382-BF0C-D4804A3F8F83}"/>
              </a:ext>
            </a:extLst>
          </p:cNvPr>
          <p:cNvPicPr>
            <a:picLocks noChangeAspect="1"/>
          </p:cNvPicPr>
          <p:nvPr/>
        </p:nvPicPr>
        <p:blipFill rotWithShape="1">
          <a:blip r:embed="rId10">
            <a:extLst>
              <a:ext uri="{28A0092B-C50C-407E-A947-70E740481C1C}">
                <a14:useLocalDpi xmlns:a14="http://schemas.microsoft.com/office/drawing/2010/main" val="0"/>
              </a:ext>
            </a:extLst>
          </a:blip>
          <a:srcRect t="14919" b="22751"/>
          <a:stretch/>
        </p:blipFill>
        <p:spPr>
          <a:xfrm>
            <a:off x="5538895" y="839557"/>
            <a:ext cx="3663894" cy="1764747"/>
          </a:xfrm>
          <a:prstGeom prst="rect">
            <a:avLst/>
          </a:prstGeom>
          <a:ln>
            <a:noFill/>
          </a:ln>
          <a:effectLst>
            <a:softEdge rad="112500"/>
          </a:effectLst>
        </p:spPr>
      </p:pic>
    </p:spTree>
    <p:extLst>
      <p:ext uri="{BB962C8B-B14F-4D97-AF65-F5344CB8AC3E}">
        <p14:creationId xmlns:p14="http://schemas.microsoft.com/office/powerpoint/2010/main" val="41261356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4AD616-F46E-C44E-9BF0-89E1CBD0009D}"/>
              </a:ext>
            </a:extLst>
          </p:cNvPr>
          <p:cNvSpPr/>
          <p:nvPr/>
        </p:nvSpPr>
        <p:spPr>
          <a:xfrm>
            <a:off x="-1097975" y="1182610"/>
            <a:ext cx="10790397" cy="4662815"/>
          </a:xfrm>
          <a:prstGeom prst="rect">
            <a:avLst/>
          </a:prstGeom>
        </p:spPr>
        <p:txBody>
          <a:bodyPr wrap="square">
            <a:spAutoFit/>
          </a:bodyPr>
          <a:lstStyle/>
          <a:p>
            <a:pPr marL="2286000" lvl="4" indent="-457200">
              <a:lnSpc>
                <a:spcPct val="150000"/>
              </a:lnSpc>
              <a:buFont typeface="+mj-lt"/>
              <a:buAutoNum type="arabicPeriod" startAt="4"/>
            </a:pPr>
            <a:r>
              <a:rPr lang="en-US" dirty="0">
                <a:latin typeface="Times New Roman" panose="02020603050405020304" pitchFamily="18" charset="0"/>
                <a:cs typeface="Times New Roman" panose="02020603050405020304" pitchFamily="18" charset="0"/>
              </a:rPr>
              <a:t>Set elastic parameters</a:t>
            </a:r>
          </a:p>
          <a:p>
            <a:pPr marL="2743200" lvl="5" indent="-457200">
              <a:buFont typeface="Wingdings" pitchFamily="2" charset="2"/>
              <a:buChar char="§"/>
            </a:pPr>
            <a:r>
              <a:rPr lang="en-US" dirty="0">
                <a:latin typeface="Times New Roman" panose="02020603050405020304" pitchFamily="18" charset="0"/>
                <a:cs typeface="Times New Roman" panose="02020603050405020304" pitchFamily="18" charset="0"/>
              </a:rPr>
              <a:t>setup of rho, </a:t>
            </a:r>
            <a:r>
              <a:rPr lang="en-US" dirty="0" err="1">
                <a:latin typeface="Times New Roman" panose="02020603050405020304" pitchFamily="18" charset="0"/>
                <a:cs typeface="Times New Roman" panose="02020603050405020304" pitchFamily="18" charset="0"/>
              </a:rPr>
              <a:t>vp</a:t>
            </a:r>
            <a:r>
              <a:rPr lang="en-US" dirty="0">
                <a:latin typeface="Times New Roman" panose="02020603050405020304" pitchFamily="18" charset="0"/>
                <a:cs typeface="Times New Roman" panose="02020603050405020304" pitchFamily="18" charset="0"/>
              </a:rPr>
              <a:t>, vs,  c11, c13, c33 and c44</a:t>
            </a:r>
          </a:p>
          <a:p>
            <a:pPr marL="2743200" lvl="5" indent="-457200">
              <a:buFont typeface="Wingdings" pitchFamily="2" charset="2"/>
              <a:buChar char="§"/>
            </a:pPr>
            <a:r>
              <a:rPr lang="en-US" dirty="0">
                <a:latin typeface="Times New Roman" panose="02020603050405020304" pitchFamily="18" charset="0"/>
                <a:cs typeface="Times New Roman" panose="02020603050405020304" pitchFamily="18" charset="0"/>
              </a:rPr>
              <a:t>setup of receivers</a:t>
            </a:r>
          </a:p>
          <a:p>
            <a:pPr marL="2743200" lvl="5" indent="-457200">
              <a:buFont typeface="Wingdings" pitchFamily="2" charset="2"/>
              <a:buChar char="§"/>
            </a:pPr>
            <a:r>
              <a:rPr lang="en-US" dirty="0">
                <a:latin typeface="Times New Roman" panose="02020603050405020304" pitchFamily="18" charset="0"/>
                <a:cs typeface="Times New Roman" panose="02020603050405020304" pitchFamily="18" charset="0"/>
              </a:rPr>
              <a:t>setup of sources</a:t>
            </a:r>
          </a:p>
          <a:p>
            <a:pPr marL="2743200" lvl="5" indent="-457200">
              <a:buFont typeface="Wingdings" pitchFamily="2" charset="2"/>
              <a:buChar char="§"/>
            </a:pPr>
            <a:r>
              <a:rPr lang="en-US" dirty="0">
                <a:latin typeface="Times New Roman" panose="02020603050405020304" pitchFamily="18" charset="0"/>
                <a:cs typeface="Times New Roman" panose="02020603050405020304" pitchFamily="18" charset="0"/>
              </a:rPr>
              <a:t>setup of time step dt</a:t>
            </a:r>
          </a:p>
          <a:p>
            <a:pPr marL="2743200" lvl="5" indent="-457200">
              <a:buFont typeface="Wingdings" pitchFamily="2" charset="2"/>
              <a:buChar char="§"/>
            </a:pPr>
            <a:r>
              <a:rPr lang="en-US" dirty="0">
                <a:latin typeface="Times New Roman" panose="02020603050405020304" pitchFamily="18" charset="0"/>
                <a:cs typeface="Times New Roman" panose="02020603050405020304" pitchFamily="18" charset="0"/>
              </a:rPr>
              <a:t>setup of PML</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damping</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profiles</a:t>
            </a:r>
            <a:endParaRPr lang="en-US" dirty="0">
              <a:latin typeface="Times New Roman" panose="02020603050405020304" pitchFamily="18" charset="0"/>
              <a:cs typeface="Times New Roman" panose="02020603050405020304" pitchFamily="18" charset="0"/>
            </a:endParaRPr>
          </a:p>
          <a:p>
            <a:pPr marL="2286000" lvl="4" indent="-457200">
              <a:lnSpc>
                <a:spcPct val="150000"/>
              </a:lnSpc>
              <a:buFont typeface="+mj-lt"/>
              <a:buAutoNum type="arabicPeriod" startAt="4"/>
            </a:pPr>
            <a:r>
              <a:rPr lang="en-US" dirty="0">
                <a:latin typeface="Times New Roman" panose="02020603050405020304" pitchFamily="18" charset="0"/>
                <a:cs typeface="Times New Roman" panose="02020603050405020304" pitchFamily="18" charset="0"/>
              </a:rPr>
              <a:t>Calculation of local mass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and</a:t>
            </a:r>
            <a:r>
              <a:rPr lang="zh-C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stiffness matrix</a:t>
            </a:r>
          </a:p>
          <a:p>
            <a:pPr marL="2743200" lvl="5" indent="-457200">
              <a:buFont typeface="Wingdings" pitchFamily="2" charset="2"/>
              <a:buChar char="§"/>
            </a:pPr>
            <a:r>
              <a:rPr lang="en-US" dirty="0">
                <a:latin typeface="Times New Roman" panose="02020603050405020304" pitchFamily="18" charset="0"/>
                <a:cs typeface="Times New Roman" panose="02020603050405020304" pitchFamily="18" charset="0"/>
              </a:rPr>
              <a:t>calculation of integration points and integration weights </a:t>
            </a:r>
          </a:p>
          <a:p>
            <a:pPr marL="2743200" lvl="5" indent="-457200">
              <a:buFont typeface="Wingdings" pitchFamily="2" charset="2"/>
              <a:buChar char="§"/>
            </a:pPr>
            <a:r>
              <a:rPr lang="en-US" dirty="0">
                <a:latin typeface="Times New Roman" panose="02020603050405020304" pitchFamily="18" charset="0"/>
                <a:cs typeface="Times New Roman" panose="02020603050405020304" pitchFamily="18" charset="0"/>
              </a:rPr>
              <a:t>calculation of Jacobians and Jacobi-Matrices</a:t>
            </a:r>
          </a:p>
          <a:p>
            <a:pPr marL="2743200" lvl="5" indent="-457200">
              <a:buFont typeface="Wingdings" pitchFamily="2" charset="2"/>
              <a:buChar char="§"/>
            </a:pPr>
            <a:r>
              <a:rPr lang="en-US" dirty="0">
                <a:latin typeface="Times New Roman" panose="02020603050405020304" pitchFamily="18" charset="0"/>
                <a:cs typeface="Times New Roman" panose="02020603050405020304" pitchFamily="18" charset="0"/>
              </a:rPr>
              <a:t>calculation of shape functions </a:t>
            </a:r>
          </a:p>
          <a:p>
            <a:pPr marL="2286000" lvl="4" indent="-457200">
              <a:lnSpc>
                <a:spcPct val="150000"/>
              </a:lnSpc>
              <a:buFont typeface="+mj-lt"/>
              <a:buAutoNum type="arabicPeriod" startAt="4"/>
            </a:pPr>
            <a:r>
              <a:rPr lang="en-US" dirty="0">
                <a:latin typeface="Times New Roman" panose="02020603050405020304" pitchFamily="18" charset="0"/>
                <a:cs typeface="Times New Roman" panose="02020603050405020304" pitchFamily="18" charset="0"/>
              </a:rPr>
              <a:t>Assembly of global mass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and</a:t>
            </a:r>
            <a:r>
              <a:rPr lang="zh-C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stiffness matrix </a:t>
            </a:r>
          </a:p>
          <a:p>
            <a:pPr marL="2743200" lvl="5" indent="-457200">
              <a:buFont typeface="Wingdings" pitchFamily="2" charset="2"/>
              <a:buChar char="§"/>
            </a:pPr>
            <a:r>
              <a:rPr lang="en-US" dirty="0">
                <a:latin typeface="Times New Roman" panose="02020603050405020304" pitchFamily="18" charset="0"/>
                <a:cs typeface="Times New Roman" panose="02020603050405020304" pitchFamily="18" charset="0"/>
              </a:rPr>
              <a:t>calculation global matrix in coo sparse matrix format</a:t>
            </a:r>
          </a:p>
          <a:p>
            <a:pPr marL="2743200" lvl="5" indent="-457200">
              <a:buFont typeface="Wingdings" pitchFamily="2" charset="2"/>
              <a:buChar char="§"/>
            </a:pPr>
            <a:r>
              <a:rPr lang="en-US" dirty="0">
                <a:latin typeface="Times New Roman" panose="02020603050405020304" pitchFamily="18" charset="0"/>
                <a:cs typeface="Times New Roman" panose="02020603050405020304" pitchFamily="18" charset="0"/>
              </a:rPr>
              <a:t>sum duplicates in coo format </a:t>
            </a:r>
          </a:p>
          <a:p>
            <a:pPr marL="2743200" lvl="5" indent="-457200">
              <a:buFont typeface="Wingdings" pitchFamily="2" charset="2"/>
              <a:buChar char="§"/>
            </a:pPr>
            <a:r>
              <a:rPr lang="en-US" dirty="0">
                <a:latin typeface="Times New Roman" panose="02020603050405020304" pitchFamily="18" charset="0"/>
                <a:cs typeface="Times New Roman" panose="02020603050405020304" pitchFamily="18" charset="0"/>
              </a:rPr>
              <a:t>resort coo format </a:t>
            </a:r>
          </a:p>
          <a:p>
            <a:pPr marL="2743200" lvl="5" indent="-457200">
              <a:buFont typeface="Wingdings" pitchFamily="2" charset="2"/>
              <a:buChar char="§"/>
            </a:pPr>
            <a:r>
              <a:rPr lang="en-US" dirty="0">
                <a:latin typeface="Times New Roman" panose="02020603050405020304" pitchFamily="18" charset="0"/>
                <a:cs typeface="Times New Roman" panose="02020603050405020304" pitchFamily="18" charset="0"/>
              </a:rPr>
              <a:t>convert coo to </a:t>
            </a:r>
            <a:r>
              <a:rPr lang="en-US" dirty="0" err="1">
                <a:latin typeface="Times New Roman" panose="02020603050405020304" pitchFamily="18" charset="0"/>
                <a:cs typeface="Times New Roman" panose="02020603050405020304" pitchFamily="18" charset="0"/>
              </a:rPr>
              <a:t>csr</a:t>
            </a:r>
            <a:r>
              <a:rPr lang="en-US" dirty="0">
                <a:latin typeface="Times New Roman" panose="02020603050405020304" pitchFamily="18" charset="0"/>
                <a:cs typeface="Times New Roman" panose="02020603050405020304" pitchFamily="18" charset="0"/>
              </a:rPr>
              <a:t> sparse matrix format</a:t>
            </a:r>
          </a:p>
        </p:txBody>
      </p:sp>
      <p:sp>
        <p:nvSpPr>
          <p:cNvPr id="6" name="Rectangle 5">
            <a:extLst>
              <a:ext uri="{FF2B5EF4-FFF2-40B4-BE49-F238E27FC236}">
                <a16:creationId xmlns:a16="http://schemas.microsoft.com/office/drawing/2014/main" id="{0C64FF4F-614B-4FE1-B378-EC14A2079967}"/>
              </a:ext>
            </a:extLst>
          </p:cNvPr>
          <p:cNvSpPr/>
          <p:nvPr/>
        </p:nvSpPr>
        <p:spPr>
          <a:xfrm>
            <a:off x="224980" y="782500"/>
            <a:ext cx="5564688" cy="400110"/>
          </a:xfrm>
          <a:prstGeom prst="rect">
            <a:avLst/>
          </a:prstGeom>
        </p:spPr>
        <p:txBody>
          <a:bodyPr wrap="square">
            <a:spAutoFit/>
          </a:bodyPr>
          <a:lstStyle/>
          <a:p>
            <a:pPr algn="just"/>
            <a:r>
              <a:rPr lang="en-US" sz="2000" b="1" dirty="0"/>
              <a:t>Workflow of </a:t>
            </a:r>
            <a:r>
              <a:rPr lang="en-US" altLang="zh-CN" sz="2000" b="1" dirty="0" err="1"/>
              <a:t>seisfem</a:t>
            </a:r>
            <a:endParaRPr lang="en-US" sz="2000" b="1" dirty="0"/>
          </a:p>
        </p:txBody>
      </p:sp>
      <p:sp>
        <p:nvSpPr>
          <p:cNvPr id="8" name="Rectangle 7">
            <a:extLst>
              <a:ext uri="{FF2B5EF4-FFF2-40B4-BE49-F238E27FC236}">
                <a16:creationId xmlns:a16="http://schemas.microsoft.com/office/drawing/2014/main" id="{49EA1C5C-CE8E-46CB-98B4-CB873CEBD7E1}"/>
              </a:ext>
            </a:extLst>
          </p:cNvPr>
          <p:cNvSpPr/>
          <p:nvPr/>
        </p:nvSpPr>
        <p:spPr>
          <a:xfrm>
            <a:off x="3501320" y="38689"/>
            <a:ext cx="2523319" cy="523220"/>
          </a:xfrm>
          <a:prstGeom prst="rect">
            <a:avLst/>
          </a:prstGeom>
        </p:spPr>
        <p:txBody>
          <a:bodyPr wrap="none">
            <a:spAutoFit/>
          </a:bodyPr>
          <a:lstStyle/>
          <a:p>
            <a:r>
              <a:rPr lang="en-US" sz="2800" b="1" dirty="0">
                <a:solidFill>
                  <a:schemeClr val="accent1">
                    <a:lumMod val="75000"/>
                  </a:schemeClr>
                </a:solidFill>
              </a:rPr>
              <a:t>FEM Simulation</a:t>
            </a:r>
            <a:endParaRPr lang="en-US" sz="2400" b="1" dirty="0">
              <a:solidFill>
                <a:schemeClr val="accent1">
                  <a:lumMod val="75000"/>
                </a:schemeClr>
              </a:solidFill>
            </a:endParaRPr>
          </a:p>
        </p:txBody>
      </p:sp>
    </p:spTree>
    <p:extLst>
      <p:ext uri="{BB962C8B-B14F-4D97-AF65-F5344CB8AC3E}">
        <p14:creationId xmlns:p14="http://schemas.microsoft.com/office/powerpoint/2010/main" val="41265346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D64D9D0-3E36-4C48-BF2B-620994C2BE31}"/>
              </a:ext>
            </a:extLst>
          </p:cNvPr>
          <p:cNvSpPr/>
          <p:nvPr/>
        </p:nvSpPr>
        <p:spPr>
          <a:xfrm>
            <a:off x="-1226634" y="1191721"/>
            <a:ext cx="10790397" cy="4197559"/>
          </a:xfrm>
          <a:prstGeom prst="rect">
            <a:avLst/>
          </a:prstGeom>
        </p:spPr>
        <p:txBody>
          <a:bodyPr wrap="square">
            <a:spAutoFit/>
          </a:bodyPr>
          <a:lstStyle/>
          <a:p>
            <a:pPr marL="2286000" lvl="4" indent="-457200">
              <a:lnSpc>
                <a:spcPct val="150000"/>
              </a:lnSpc>
              <a:buFont typeface="+mj-lt"/>
              <a:buAutoNum type="arabicPeriod" startAt="7"/>
            </a:pPr>
            <a:r>
              <a:rPr lang="en-US" dirty="0">
                <a:latin typeface="Times New Roman" panose="02020603050405020304" pitchFamily="18" charset="0"/>
                <a:cs typeface="Times New Roman" panose="02020603050405020304" pitchFamily="18" charset="0"/>
              </a:rPr>
              <a:t>Time-Loop: Integration in the time domain (explicit scheme)</a:t>
            </a:r>
          </a:p>
          <a:p>
            <a:pPr marL="2743200" lvl="5" indent="-457200">
              <a:buFont typeface="Wingdings" pitchFamily="2" charset="2"/>
              <a:buChar char="§"/>
            </a:pPr>
            <a:r>
              <a:rPr lang="en-US" dirty="0">
                <a:latin typeface="Times New Roman" panose="02020603050405020304" pitchFamily="18" charset="0"/>
                <a:cs typeface="Times New Roman" panose="02020603050405020304" pitchFamily="18" charset="0"/>
              </a:rPr>
              <a:t>calculation source signal (Ricker-wavelet) </a:t>
            </a:r>
          </a:p>
          <a:p>
            <a:pPr marL="2743200" lvl="5" indent="-457200">
              <a:buFont typeface="Wingdings" pitchFamily="2" charset="2"/>
              <a:buChar char="§"/>
            </a:pPr>
            <a:r>
              <a:rPr lang="en-US" dirty="0">
                <a:latin typeface="Times New Roman" panose="02020603050405020304" pitchFamily="18" charset="0"/>
                <a:cs typeface="Times New Roman" panose="02020603050405020304" pitchFamily="18" charset="0"/>
              </a:rPr>
              <a:t>implementation of boundary conditions</a:t>
            </a:r>
          </a:p>
          <a:p>
            <a:pPr marL="2743200" lvl="5" indent="-457200">
              <a:buFont typeface="Wingdings" pitchFamily="2" charset="2"/>
              <a:buChar char="§"/>
            </a:pPr>
            <a:r>
              <a:rPr lang="en-US" dirty="0">
                <a:latin typeface="Times New Roman" panose="02020603050405020304" pitchFamily="18" charset="0"/>
                <a:cs typeface="Times New Roman" panose="02020603050405020304" pitchFamily="18" charset="0"/>
              </a:rPr>
              <a:t>solve linear system and update displacement </a:t>
            </a:r>
          </a:p>
          <a:p>
            <a:pPr marL="2743200" lvl="5" indent="-457200">
              <a:buFont typeface="Wingdings" pitchFamily="2" charset="2"/>
              <a:buChar char="§"/>
            </a:pPr>
            <a:endParaRPr lang="en-US" dirty="0">
              <a:latin typeface="Times New Roman" panose="02020603050405020304" pitchFamily="18" charset="0"/>
              <a:cs typeface="Times New Roman" panose="02020603050405020304" pitchFamily="18" charset="0"/>
            </a:endParaRPr>
          </a:p>
          <a:p>
            <a:pPr marL="2743200" lvl="5" indent="-457200">
              <a:buFont typeface="Wingdings" pitchFamily="2" charset="2"/>
              <a:buChar char="§"/>
            </a:pPr>
            <a:endParaRPr lang="en-US" dirty="0">
              <a:latin typeface="Times New Roman" panose="02020603050405020304" pitchFamily="18" charset="0"/>
              <a:cs typeface="Times New Roman" panose="02020603050405020304" pitchFamily="18" charset="0"/>
            </a:endParaRPr>
          </a:p>
          <a:p>
            <a:pPr marL="2743200" lvl="5" indent="-457200">
              <a:buFont typeface="Wingdings" pitchFamily="2" charset="2"/>
              <a:buChar char="§"/>
            </a:pPr>
            <a:endParaRPr lang="en-US" dirty="0">
              <a:latin typeface="Times New Roman" panose="02020603050405020304" pitchFamily="18" charset="0"/>
              <a:cs typeface="Times New Roman" panose="02020603050405020304" pitchFamily="18" charset="0"/>
            </a:endParaRPr>
          </a:p>
          <a:p>
            <a:pPr marL="2743200" lvl="5" indent="-457200">
              <a:buFont typeface="Wingdings" pitchFamily="2" charset="2"/>
              <a:buChar char="§"/>
            </a:pPr>
            <a:endParaRPr lang="en-US" dirty="0">
              <a:latin typeface="Times New Roman" panose="02020603050405020304" pitchFamily="18" charset="0"/>
              <a:cs typeface="Times New Roman" panose="02020603050405020304" pitchFamily="18" charset="0"/>
            </a:endParaRPr>
          </a:p>
          <a:p>
            <a:pPr marL="2743200" lvl="5" indent="-457200">
              <a:buFont typeface="Wingdings" pitchFamily="2" charset="2"/>
              <a:buChar char="§"/>
            </a:pPr>
            <a:endParaRPr lang="en-US" dirty="0">
              <a:latin typeface="Times New Roman" panose="02020603050405020304" pitchFamily="18" charset="0"/>
              <a:cs typeface="Times New Roman" panose="02020603050405020304" pitchFamily="18" charset="0"/>
            </a:endParaRPr>
          </a:p>
          <a:p>
            <a:pPr marL="2743200" lvl="5" indent="-457200">
              <a:buFont typeface="Wingdings" pitchFamily="2" charset="2"/>
              <a:buChar char="§"/>
            </a:pPr>
            <a:endParaRPr lang="en-US" dirty="0">
              <a:latin typeface="Times New Roman" panose="02020603050405020304" pitchFamily="18" charset="0"/>
              <a:cs typeface="Times New Roman" panose="02020603050405020304" pitchFamily="18" charset="0"/>
            </a:endParaRPr>
          </a:p>
          <a:p>
            <a:pPr marL="2743200" lvl="5" indent="-457200">
              <a:buFont typeface="Wingdings" pitchFamily="2" charset="2"/>
              <a:buChar char="§"/>
            </a:pPr>
            <a:endParaRPr lang="en-US" dirty="0">
              <a:latin typeface="Times New Roman" panose="02020603050405020304" pitchFamily="18" charset="0"/>
              <a:cs typeface="Times New Roman" panose="02020603050405020304" pitchFamily="18" charset="0"/>
            </a:endParaRPr>
          </a:p>
          <a:p>
            <a:pPr marL="2743200" lvl="5" indent="-457200">
              <a:buFont typeface="Wingdings" pitchFamily="2" charset="2"/>
              <a:buChar char="§"/>
            </a:pPr>
            <a:endParaRPr lang="en-US" dirty="0">
              <a:latin typeface="Times New Roman" panose="02020603050405020304" pitchFamily="18" charset="0"/>
              <a:cs typeface="Times New Roman" panose="02020603050405020304" pitchFamily="18" charset="0"/>
            </a:endParaRPr>
          </a:p>
          <a:p>
            <a:pPr marL="2743200" lvl="5" indent="-457200">
              <a:buFont typeface="Wingdings" pitchFamily="2" charset="2"/>
              <a:buChar char="§"/>
            </a:pPr>
            <a:endParaRPr lang="en-US" dirty="0">
              <a:latin typeface="Times New Roman" panose="02020603050405020304" pitchFamily="18" charset="0"/>
              <a:cs typeface="Times New Roman" panose="02020603050405020304" pitchFamily="18" charset="0"/>
            </a:endParaRPr>
          </a:p>
          <a:p>
            <a:pPr marL="2286000" lvl="4" indent="-457200">
              <a:lnSpc>
                <a:spcPct val="150000"/>
              </a:lnSpc>
              <a:buFont typeface="+mj-lt"/>
              <a:buAutoNum type="arabicPeriod" startAt="7"/>
            </a:pPr>
            <a:r>
              <a:rPr lang="en-US" dirty="0">
                <a:latin typeface="Times New Roman" panose="02020603050405020304" pitchFamily="18" charset="0"/>
                <a:cs typeface="Times New Roman" panose="02020603050405020304" pitchFamily="18" charset="0"/>
              </a:rPr>
              <a:t>Writing seismograms to output files</a:t>
            </a:r>
          </a:p>
        </p:txBody>
      </p:sp>
      <p:graphicFrame>
        <p:nvGraphicFramePr>
          <p:cNvPr id="6" name="Table 5">
            <a:extLst>
              <a:ext uri="{FF2B5EF4-FFF2-40B4-BE49-F238E27FC236}">
                <a16:creationId xmlns:a16="http://schemas.microsoft.com/office/drawing/2014/main" id="{23FDBFAA-FC8D-924E-88F1-2D8EE6358E7C}"/>
              </a:ext>
            </a:extLst>
          </p:cNvPr>
          <p:cNvGraphicFramePr>
            <a:graphicFrameLocks noGrp="1"/>
          </p:cNvGraphicFramePr>
          <p:nvPr>
            <p:extLst>
              <p:ext uri="{D42A27DB-BD31-4B8C-83A1-F6EECF244321}">
                <p14:modId xmlns:p14="http://schemas.microsoft.com/office/powerpoint/2010/main" val="1864075835"/>
              </p:ext>
            </p:extLst>
          </p:nvPr>
        </p:nvGraphicFramePr>
        <p:xfrm>
          <a:off x="621690" y="2754835"/>
          <a:ext cx="8282578" cy="1972306"/>
        </p:xfrm>
        <a:graphic>
          <a:graphicData uri="http://schemas.openxmlformats.org/drawingml/2006/table">
            <a:tbl>
              <a:tblPr firstRow="1" bandRow="1">
                <a:tableStyleId>{46F890A9-2807-4EBB-B81D-B2AA78EC7F39}</a:tableStyleId>
              </a:tblPr>
              <a:tblGrid>
                <a:gridCol w="1406003">
                  <a:extLst>
                    <a:ext uri="{9D8B030D-6E8A-4147-A177-3AD203B41FA5}">
                      <a16:colId xmlns:a16="http://schemas.microsoft.com/office/drawing/2014/main" val="3733376492"/>
                    </a:ext>
                  </a:extLst>
                </a:gridCol>
                <a:gridCol w="6876575">
                  <a:extLst>
                    <a:ext uri="{9D8B030D-6E8A-4147-A177-3AD203B41FA5}">
                      <a16:colId xmlns:a16="http://schemas.microsoft.com/office/drawing/2014/main" val="1411628419"/>
                    </a:ext>
                  </a:extLst>
                </a:gridCol>
              </a:tblGrid>
              <a:tr h="532122">
                <a:tc>
                  <a:txBody>
                    <a:bodyPr/>
                    <a:lstStyle/>
                    <a:p>
                      <a:pPr algn="l"/>
                      <a:r>
                        <a:rPr lang="en-US" sz="1600" dirty="0">
                          <a:solidFill>
                            <a:schemeClr val="tx1"/>
                          </a:solidFill>
                          <a:latin typeface="Times New Roman" panose="02020603050405020304" pitchFamily="18" charset="0"/>
                          <a:cs typeface="Times New Roman" panose="02020603050405020304" pitchFamily="18" charset="0"/>
                        </a:rPr>
                        <a:t>Solver Type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tx1"/>
                          </a:solidFill>
                          <a:effectLst/>
                          <a:latin typeface="Times New Roman" panose="02020603050405020304" pitchFamily="18" charset="0"/>
                          <a:ea typeface="+mn-ea"/>
                          <a:cs typeface="Times New Roman" panose="02020603050405020304" pitchFamily="18" charset="0"/>
                        </a:rPr>
                        <a:t>Description</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6685436"/>
                  </a:ext>
                </a:extLst>
              </a:tr>
              <a:tr h="505607">
                <a:tc>
                  <a:txBody>
                    <a:bodyPr/>
                    <a:lstStyle/>
                    <a:p>
                      <a:pPr algn="l"/>
                      <a:r>
                        <a:rPr lang="en-US" sz="1600" dirty="0" err="1">
                          <a:latin typeface="Times New Roman" panose="02020603050405020304" pitchFamily="18" charset="0"/>
                          <a:cs typeface="Times New Roman" panose="02020603050405020304" pitchFamily="18" charset="0"/>
                        </a:rPr>
                        <a:t>pardiso</a:t>
                      </a:r>
                      <a:endParaRPr lang="en-US" sz="1600"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noFill/>
                  </a:tcPr>
                </a:tc>
                <a:tc>
                  <a:txBody>
                    <a:bodyPr/>
                    <a:lstStyle/>
                    <a:p>
                      <a:pPr algn="l"/>
                      <a:r>
                        <a:rPr lang="en-US" sz="1600" dirty="0">
                          <a:latin typeface="Times New Roman" panose="02020603050405020304" pitchFamily="18" charset="0"/>
                          <a:cs typeface="Times New Roman" panose="02020603050405020304" pitchFamily="18" charset="0"/>
                        </a:rPr>
                        <a:t>LU decomposition, slow and accurate, packages license required</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672510339"/>
                  </a:ext>
                </a:extLst>
              </a:tr>
              <a:tr h="3334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latin typeface="Times New Roman" panose="02020603050405020304" pitchFamily="18" charset="0"/>
                          <a:cs typeface="Times New Roman" panose="02020603050405020304" pitchFamily="18" charset="0"/>
                        </a:rPr>
                        <a:t>mgmres</a:t>
                      </a:r>
                      <a:endParaRPr lang="en-US" sz="1600" kern="1200" dirty="0">
                        <a:effectLst/>
                        <a:latin typeface="Times New Roman" panose="02020603050405020304" pitchFamily="18" charset="0"/>
                        <a:cs typeface="Times New Roman" panose="02020603050405020304" pitchFamily="18" charset="0"/>
                      </a:endParaRPr>
                    </a:p>
                  </a:txBody>
                  <a:tcPr anchor="ctr">
                    <a:noFill/>
                  </a:tcPr>
                </a:tc>
                <a:tc>
                  <a:txBody>
                    <a:bodyPr/>
                    <a:lstStyle/>
                    <a:p>
                      <a:pPr algn="l"/>
                      <a:r>
                        <a:rPr lang="en-US" sz="1600" dirty="0">
                          <a:latin typeface="Times New Roman" panose="02020603050405020304" pitchFamily="18" charset="0"/>
                          <a:cs typeface="Times New Roman" panose="02020603050405020304" pitchFamily="18" charset="0"/>
                        </a:rPr>
                        <a:t>Generalized Minimum Residual algorithm, very slow but very accurate </a:t>
                      </a:r>
                    </a:p>
                  </a:txBody>
                  <a:tcPr anchor="ctr">
                    <a:noFill/>
                  </a:tcPr>
                </a:tc>
                <a:extLst>
                  <a:ext uri="{0D108BD9-81ED-4DB2-BD59-A6C34878D82A}">
                    <a16:rowId xmlns:a16="http://schemas.microsoft.com/office/drawing/2014/main" val="823096363"/>
                  </a:ext>
                </a:extLst>
              </a:tr>
              <a:tr h="5992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latin typeface="Times New Roman" panose="02020603050405020304" pitchFamily="18" charset="0"/>
                          <a:cs typeface="Times New Roman" panose="02020603050405020304" pitchFamily="18" charset="0"/>
                        </a:rPr>
                        <a:t>masslump</a:t>
                      </a:r>
                      <a:endParaRPr lang="en-US" sz="1600"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noFill/>
                  </a:tcPr>
                </a:tc>
                <a:tc>
                  <a:txBody>
                    <a:bodyPr/>
                    <a:lstStyle/>
                    <a:p>
                      <a:pPr algn="l"/>
                      <a:r>
                        <a:rPr lang="en-US" sz="1600" dirty="0">
                          <a:latin typeface="Times New Roman" panose="02020603050405020304" pitchFamily="18" charset="0"/>
                          <a:cs typeface="Times New Roman" panose="02020603050405020304" pitchFamily="18" charset="0"/>
                        </a:rPr>
                        <a:t>Mass lumped technique, very fast but long-time simulation unstable (</a:t>
                      </a:r>
                      <a:r>
                        <a:rPr lang="en-US" sz="1600" dirty="0">
                          <a:solidFill>
                            <a:srgbClr val="C00000"/>
                          </a:solidFill>
                          <a:latin typeface="Times New Roman" panose="02020603050405020304" pitchFamily="18" charset="0"/>
                          <a:cs typeface="Times New Roman" panose="02020603050405020304" pitchFamily="18" charset="0"/>
                        </a:rPr>
                        <a:t>recommend</a:t>
                      </a:r>
                      <a:r>
                        <a:rPr lang="en-US" sz="1600" dirty="0">
                          <a:latin typeface="Times New Roman" panose="02020603050405020304" pitchFamily="18" charset="0"/>
                          <a:cs typeface="Times New Roman" panose="02020603050405020304" pitchFamily="18" charset="0"/>
                        </a:rPr>
                        <a:t>)</a:t>
                      </a: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00749683"/>
                  </a:ext>
                </a:extLst>
              </a:tr>
            </a:tbl>
          </a:graphicData>
        </a:graphic>
      </p:graphicFrame>
      <p:sp>
        <p:nvSpPr>
          <p:cNvPr id="5" name="Rectangle 4">
            <a:extLst>
              <a:ext uri="{FF2B5EF4-FFF2-40B4-BE49-F238E27FC236}">
                <a16:creationId xmlns:a16="http://schemas.microsoft.com/office/drawing/2014/main" id="{C2F8A365-F64C-4F50-B90B-192FA70894FF}"/>
              </a:ext>
            </a:extLst>
          </p:cNvPr>
          <p:cNvSpPr/>
          <p:nvPr/>
        </p:nvSpPr>
        <p:spPr>
          <a:xfrm>
            <a:off x="224980" y="782500"/>
            <a:ext cx="5564688" cy="400110"/>
          </a:xfrm>
          <a:prstGeom prst="rect">
            <a:avLst/>
          </a:prstGeom>
        </p:spPr>
        <p:txBody>
          <a:bodyPr wrap="square">
            <a:spAutoFit/>
          </a:bodyPr>
          <a:lstStyle/>
          <a:p>
            <a:pPr algn="just"/>
            <a:r>
              <a:rPr lang="en-US" sz="2000" b="1" dirty="0"/>
              <a:t>Workflow of </a:t>
            </a:r>
            <a:r>
              <a:rPr lang="en-US" altLang="zh-CN" sz="2000" b="1" dirty="0" err="1"/>
              <a:t>seisfem</a:t>
            </a:r>
            <a:endParaRPr lang="en-US" sz="2000" b="1" dirty="0"/>
          </a:p>
        </p:txBody>
      </p:sp>
      <p:sp>
        <p:nvSpPr>
          <p:cNvPr id="7" name="Rectangle 6">
            <a:extLst>
              <a:ext uri="{FF2B5EF4-FFF2-40B4-BE49-F238E27FC236}">
                <a16:creationId xmlns:a16="http://schemas.microsoft.com/office/drawing/2014/main" id="{2B283731-B7AE-4162-9B22-3BF6BCCF3C2F}"/>
              </a:ext>
            </a:extLst>
          </p:cNvPr>
          <p:cNvSpPr/>
          <p:nvPr/>
        </p:nvSpPr>
        <p:spPr>
          <a:xfrm>
            <a:off x="3501320" y="38689"/>
            <a:ext cx="2523319" cy="523220"/>
          </a:xfrm>
          <a:prstGeom prst="rect">
            <a:avLst/>
          </a:prstGeom>
        </p:spPr>
        <p:txBody>
          <a:bodyPr wrap="none">
            <a:spAutoFit/>
          </a:bodyPr>
          <a:lstStyle/>
          <a:p>
            <a:r>
              <a:rPr lang="en-US" sz="2800" b="1" dirty="0">
                <a:solidFill>
                  <a:schemeClr val="accent1">
                    <a:lumMod val="75000"/>
                  </a:schemeClr>
                </a:solidFill>
              </a:rPr>
              <a:t>FEM Simulation</a:t>
            </a:r>
            <a:endParaRPr lang="en-US" sz="2400" b="1" dirty="0">
              <a:solidFill>
                <a:schemeClr val="accent1">
                  <a:lumMod val="75000"/>
                </a:schemeClr>
              </a:solidFill>
            </a:endParaRPr>
          </a:p>
        </p:txBody>
      </p:sp>
    </p:spTree>
    <p:extLst>
      <p:ext uri="{BB962C8B-B14F-4D97-AF65-F5344CB8AC3E}">
        <p14:creationId xmlns:p14="http://schemas.microsoft.com/office/powerpoint/2010/main" val="23718421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945F578-67DE-4C93-8452-C55C8C477A75}"/>
              </a:ext>
            </a:extLst>
          </p:cNvPr>
          <p:cNvPicPr>
            <a:picLocks noChangeAspect="1"/>
          </p:cNvPicPr>
          <p:nvPr/>
        </p:nvPicPr>
        <p:blipFill>
          <a:blip r:embed="rId2"/>
          <a:stretch>
            <a:fillRect/>
          </a:stretch>
        </p:blipFill>
        <p:spPr>
          <a:xfrm>
            <a:off x="3501320" y="1403498"/>
            <a:ext cx="513436" cy="448906"/>
          </a:xfrm>
          <a:prstGeom prst="rect">
            <a:avLst/>
          </a:prstGeom>
        </p:spPr>
      </p:pic>
      <p:pic>
        <p:nvPicPr>
          <p:cNvPr id="10" name="Picture 9">
            <a:extLst>
              <a:ext uri="{FF2B5EF4-FFF2-40B4-BE49-F238E27FC236}">
                <a16:creationId xmlns:a16="http://schemas.microsoft.com/office/drawing/2014/main" id="{5F6BFDC2-01AB-482E-B272-5ACFDC6F3826}"/>
              </a:ext>
            </a:extLst>
          </p:cNvPr>
          <p:cNvPicPr>
            <a:picLocks noChangeAspect="1"/>
          </p:cNvPicPr>
          <p:nvPr/>
        </p:nvPicPr>
        <p:blipFill rotWithShape="1">
          <a:blip r:embed="rId3"/>
          <a:srcRect l="13384" t="6887" r="15536"/>
          <a:stretch/>
        </p:blipFill>
        <p:spPr>
          <a:xfrm>
            <a:off x="6980986" y="1411401"/>
            <a:ext cx="546380" cy="494505"/>
          </a:xfrm>
          <a:prstGeom prst="rect">
            <a:avLst/>
          </a:prstGeom>
        </p:spPr>
      </p:pic>
      <p:sp>
        <p:nvSpPr>
          <p:cNvPr id="28" name="Rectangle 27">
            <a:extLst>
              <a:ext uri="{FF2B5EF4-FFF2-40B4-BE49-F238E27FC236}">
                <a16:creationId xmlns:a16="http://schemas.microsoft.com/office/drawing/2014/main" id="{A6E62773-98D3-4111-9464-12BAEB1D5EFE}"/>
              </a:ext>
            </a:extLst>
          </p:cNvPr>
          <p:cNvSpPr/>
          <p:nvPr/>
        </p:nvSpPr>
        <p:spPr>
          <a:xfrm>
            <a:off x="124796" y="688449"/>
            <a:ext cx="3236592" cy="506292"/>
          </a:xfrm>
          <a:prstGeom prst="rect">
            <a:avLst/>
          </a:prstGeom>
        </p:spPr>
        <p:txBody>
          <a:bodyPr wrap="none">
            <a:spAutoFit/>
          </a:bodyPr>
          <a:lstStyle/>
          <a:p>
            <a:pPr>
              <a:lnSpc>
                <a:spcPct val="150000"/>
              </a:lnSpc>
              <a:defRPr/>
            </a:pPr>
            <a:r>
              <a:rPr lang="en-US" altLang="zh-CN" sz="2000" b="1" dirty="0" err="1"/>
              <a:t>Seisfem</a:t>
            </a:r>
            <a:r>
              <a:rPr lang="en-US" altLang="zh-CN" sz="2000" b="1" dirty="0"/>
              <a:t>: Two Mesh Schemes</a:t>
            </a:r>
          </a:p>
        </p:txBody>
      </p:sp>
      <p:grpSp>
        <p:nvGrpSpPr>
          <p:cNvPr id="29" name="Group 28">
            <a:extLst>
              <a:ext uri="{FF2B5EF4-FFF2-40B4-BE49-F238E27FC236}">
                <a16:creationId xmlns:a16="http://schemas.microsoft.com/office/drawing/2014/main" id="{DDD69734-0D0F-4602-8339-F86BCBD914C1}"/>
              </a:ext>
            </a:extLst>
          </p:cNvPr>
          <p:cNvGrpSpPr/>
          <p:nvPr/>
        </p:nvGrpSpPr>
        <p:grpSpPr>
          <a:xfrm>
            <a:off x="953214" y="2269918"/>
            <a:ext cx="7419336" cy="4098827"/>
            <a:chOff x="286045" y="1690841"/>
            <a:chExt cx="7419336" cy="4098827"/>
          </a:xfrm>
        </p:grpSpPr>
        <p:pic>
          <p:nvPicPr>
            <p:cNvPr id="23" name="Picture 22" descr="A close up of text on a white background&#10;&#10;Description automatically generated">
              <a:extLst>
                <a:ext uri="{FF2B5EF4-FFF2-40B4-BE49-F238E27FC236}">
                  <a16:creationId xmlns:a16="http://schemas.microsoft.com/office/drawing/2014/main" id="{62077736-620C-4A5E-9B79-BA0A67866E80}"/>
                </a:ext>
              </a:extLst>
            </p:cNvPr>
            <p:cNvPicPr>
              <a:picLocks noChangeAspect="1"/>
            </p:cNvPicPr>
            <p:nvPr/>
          </p:nvPicPr>
          <p:blipFill rotWithShape="1">
            <a:blip r:embed="rId4"/>
            <a:srcRect b="15786"/>
            <a:stretch/>
          </p:blipFill>
          <p:spPr>
            <a:xfrm>
              <a:off x="4048172" y="3479517"/>
              <a:ext cx="3657208" cy="2310151"/>
            </a:xfrm>
            <a:prstGeom prst="rect">
              <a:avLst/>
            </a:prstGeom>
          </p:spPr>
        </p:pic>
        <p:pic>
          <p:nvPicPr>
            <p:cNvPr id="25" name="Picture 24">
              <a:extLst>
                <a:ext uri="{FF2B5EF4-FFF2-40B4-BE49-F238E27FC236}">
                  <a16:creationId xmlns:a16="http://schemas.microsoft.com/office/drawing/2014/main" id="{B8A308BD-8706-4BE4-926F-A33B9BB373A3}"/>
                </a:ext>
              </a:extLst>
            </p:cNvPr>
            <p:cNvPicPr>
              <a:picLocks noChangeAspect="1"/>
            </p:cNvPicPr>
            <p:nvPr/>
          </p:nvPicPr>
          <p:blipFill>
            <a:blip r:embed="rId5"/>
            <a:stretch>
              <a:fillRect/>
            </a:stretch>
          </p:blipFill>
          <p:spPr>
            <a:xfrm>
              <a:off x="286045" y="1690841"/>
              <a:ext cx="3417404" cy="1828800"/>
            </a:xfrm>
            <a:prstGeom prst="rect">
              <a:avLst/>
            </a:prstGeom>
          </p:spPr>
        </p:pic>
        <p:pic>
          <p:nvPicPr>
            <p:cNvPr id="27" name="Picture 26">
              <a:extLst>
                <a:ext uri="{FF2B5EF4-FFF2-40B4-BE49-F238E27FC236}">
                  <a16:creationId xmlns:a16="http://schemas.microsoft.com/office/drawing/2014/main" id="{FFA1F44B-1581-41F5-A87A-37FD1FCC3F32}"/>
                </a:ext>
              </a:extLst>
            </p:cNvPr>
            <p:cNvPicPr>
              <a:picLocks noChangeAspect="1"/>
            </p:cNvPicPr>
            <p:nvPr/>
          </p:nvPicPr>
          <p:blipFill>
            <a:blip r:embed="rId6"/>
            <a:stretch>
              <a:fillRect/>
            </a:stretch>
          </p:blipFill>
          <p:spPr>
            <a:xfrm>
              <a:off x="286045" y="3706968"/>
              <a:ext cx="3417404" cy="1828800"/>
            </a:xfrm>
            <a:prstGeom prst="rect">
              <a:avLst/>
            </a:prstGeom>
          </p:spPr>
        </p:pic>
        <p:pic>
          <p:nvPicPr>
            <p:cNvPr id="21" name="Picture 20" descr="A close up of a map&#10;&#10;Description automatically generated">
              <a:extLst>
                <a:ext uri="{FF2B5EF4-FFF2-40B4-BE49-F238E27FC236}">
                  <a16:creationId xmlns:a16="http://schemas.microsoft.com/office/drawing/2014/main" id="{3DBDF1CD-9145-4AFF-A33F-993C298693B2}"/>
                </a:ext>
              </a:extLst>
            </p:cNvPr>
            <p:cNvPicPr>
              <a:picLocks noChangeAspect="1"/>
            </p:cNvPicPr>
            <p:nvPr/>
          </p:nvPicPr>
          <p:blipFill rotWithShape="1">
            <a:blip r:embed="rId7"/>
            <a:srcRect t="12844" b="17531"/>
            <a:stretch/>
          </p:blipFill>
          <p:spPr>
            <a:xfrm>
              <a:off x="4048172" y="1797010"/>
              <a:ext cx="3657209" cy="1909958"/>
            </a:xfrm>
            <a:prstGeom prst="rect">
              <a:avLst/>
            </a:prstGeom>
          </p:spPr>
        </p:pic>
      </p:grpSp>
      <p:sp>
        <p:nvSpPr>
          <p:cNvPr id="30" name="Rectangle 29">
            <a:extLst>
              <a:ext uri="{FF2B5EF4-FFF2-40B4-BE49-F238E27FC236}">
                <a16:creationId xmlns:a16="http://schemas.microsoft.com/office/drawing/2014/main" id="{8B0E0F44-BF1D-4F37-896C-993E09E722D9}"/>
              </a:ext>
            </a:extLst>
          </p:cNvPr>
          <p:cNvSpPr/>
          <p:nvPr/>
        </p:nvSpPr>
        <p:spPr>
          <a:xfrm>
            <a:off x="1496778" y="1443285"/>
            <a:ext cx="1955600" cy="369332"/>
          </a:xfrm>
          <a:prstGeom prst="rect">
            <a:avLst/>
          </a:prstGeom>
        </p:spPr>
        <p:txBody>
          <a:bodyPr wrap="none">
            <a:spAutoFit/>
          </a:bodyPr>
          <a:lstStyle/>
          <a:p>
            <a:pPr lvl="0" defTabSz="914400">
              <a:defRPr/>
            </a:pPr>
            <a:r>
              <a:rPr lang="en-US" altLang="zh-CN" dirty="0"/>
              <a:t>Triangular element</a:t>
            </a:r>
          </a:p>
        </p:txBody>
      </p:sp>
      <p:sp>
        <p:nvSpPr>
          <p:cNvPr id="32" name="Rectangle 31">
            <a:extLst>
              <a:ext uri="{FF2B5EF4-FFF2-40B4-BE49-F238E27FC236}">
                <a16:creationId xmlns:a16="http://schemas.microsoft.com/office/drawing/2014/main" id="{3A44BF78-E095-4C8B-908C-6003B20BC975}"/>
              </a:ext>
            </a:extLst>
          </p:cNvPr>
          <p:cNvSpPr/>
          <p:nvPr/>
        </p:nvSpPr>
        <p:spPr>
          <a:xfrm>
            <a:off x="4572000" y="1443285"/>
            <a:ext cx="2250681" cy="369332"/>
          </a:xfrm>
          <a:prstGeom prst="rect">
            <a:avLst/>
          </a:prstGeom>
        </p:spPr>
        <p:txBody>
          <a:bodyPr wrap="none">
            <a:spAutoFit/>
          </a:bodyPr>
          <a:lstStyle/>
          <a:p>
            <a:pPr lvl="0" defTabSz="914400">
              <a:defRPr/>
            </a:pPr>
            <a:r>
              <a:rPr lang="en-US" altLang="zh-CN" dirty="0"/>
              <a:t>Quadrilateral element</a:t>
            </a:r>
          </a:p>
        </p:txBody>
      </p:sp>
      <p:sp>
        <p:nvSpPr>
          <p:cNvPr id="13" name="Rectangle 12">
            <a:extLst>
              <a:ext uri="{FF2B5EF4-FFF2-40B4-BE49-F238E27FC236}">
                <a16:creationId xmlns:a16="http://schemas.microsoft.com/office/drawing/2014/main" id="{1AFA303A-8245-4C3A-8747-10F477F76E07}"/>
              </a:ext>
            </a:extLst>
          </p:cNvPr>
          <p:cNvSpPr/>
          <p:nvPr/>
        </p:nvSpPr>
        <p:spPr>
          <a:xfrm>
            <a:off x="3501320" y="38689"/>
            <a:ext cx="2523319" cy="523220"/>
          </a:xfrm>
          <a:prstGeom prst="rect">
            <a:avLst/>
          </a:prstGeom>
        </p:spPr>
        <p:txBody>
          <a:bodyPr wrap="none">
            <a:spAutoFit/>
          </a:bodyPr>
          <a:lstStyle/>
          <a:p>
            <a:r>
              <a:rPr lang="en-US" sz="2800" b="1" dirty="0">
                <a:solidFill>
                  <a:schemeClr val="accent1">
                    <a:lumMod val="75000"/>
                  </a:schemeClr>
                </a:solidFill>
              </a:rPr>
              <a:t>FEM Simulation</a:t>
            </a:r>
            <a:endParaRPr lang="en-US" sz="2400" b="1" dirty="0">
              <a:solidFill>
                <a:schemeClr val="accent1">
                  <a:lumMod val="75000"/>
                </a:schemeClr>
              </a:solidFill>
            </a:endParaRPr>
          </a:p>
        </p:txBody>
      </p:sp>
      <p:sp>
        <p:nvSpPr>
          <p:cNvPr id="14" name="TextBox 13">
            <a:extLst>
              <a:ext uri="{FF2B5EF4-FFF2-40B4-BE49-F238E27FC236}">
                <a16:creationId xmlns:a16="http://schemas.microsoft.com/office/drawing/2014/main" id="{8F64F627-D962-4D4E-AA68-C1A1C78EBE0A}"/>
              </a:ext>
            </a:extLst>
          </p:cNvPr>
          <p:cNvSpPr txBox="1"/>
          <p:nvPr/>
        </p:nvSpPr>
        <p:spPr>
          <a:xfrm>
            <a:off x="4704149" y="4132156"/>
            <a:ext cx="973087" cy="307777"/>
          </a:xfrm>
          <a:prstGeom prst="rect">
            <a:avLst/>
          </a:prstGeom>
          <a:noFill/>
        </p:spPr>
        <p:txBody>
          <a:bodyPr wrap="none" rtlCol="0">
            <a:spAutoFit/>
          </a:bodyPr>
          <a:lstStyle/>
          <a:p>
            <a:r>
              <a:rPr lang="en-US" sz="1400" dirty="0"/>
              <a:t>Body wave</a:t>
            </a:r>
          </a:p>
        </p:txBody>
      </p:sp>
      <p:sp>
        <p:nvSpPr>
          <p:cNvPr id="15" name="TextBox 14">
            <a:extLst>
              <a:ext uri="{FF2B5EF4-FFF2-40B4-BE49-F238E27FC236}">
                <a16:creationId xmlns:a16="http://schemas.microsoft.com/office/drawing/2014/main" id="{7F3B1850-7B1A-9347-B6F2-8B3F384171FF}"/>
              </a:ext>
            </a:extLst>
          </p:cNvPr>
          <p:cNvSpPr txBox="1"/>
          <p:nvPr/>
        </p:nvSpPr>
        <p:spPr>
          <a:xfrm>
            <a:off x="5996006" y="4205712"/>
            <a:ext cx="1145891" cy="307777"/>
          </a:xfrm>
          <a:prstGeom prst="rect">
            <a:avLst/>
          </a:prstGeom>
          <a:noFill/>
        </p:spPr>
        <p:txBody>
          <a:bodyPr wrap="none" rtlCol="0">
            <a:spAutoFit/>
          </a:bodyPr>
          <a:lstStyle/>
          <a:p>
            <a:r>
              <a:rPr lang="en-US" sz="1400" dirty="0"/>
              <a:t>Surface wave</a:t>
            </a:r>
          </a:p>
        </p:txBody>
      </p:sp>
      <p:cxnSp>
        <p:nvCxnSpPr>
          <p:cNvPr id="16" name="Straight Arrow Connector 15">
            <a:extLst>
              <a:ext uri="{FF2B5EF4-FFF2-40B4-BE49-F238E27FC236}">
                <a16:creationId xmlns:a16="http://schemas.microsoft.com/office/drawing/2014/main" id="{93F8DED2-5593-4348-89DA-498763EA1165}"/>
              </a:ext>
            </a:extLst>
          </p:cNvPr>
          <p:cNvCxnSpPr>
            <a:cxnSpLocks/>
          </p:cNvCxnSpPr>
          <p:nvPr/>
        </p:nvCxnSpPr>
        <p:spPr>
          <a:xfrm flipH="1">
            <a:off x="5266480" y="3309919"/>
            <a:ext cx="171294" cy="8222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1129C160-D636-F840-BDA2-A727EC6DADE5}"/>
              </a:ext>
            </a:extLst>
          </p:cNvPr>
          <p:cNvCxnSpPr>
            <a:cxnSpLocks/>
          </p:cNvCxnSpPr>
          <p:nvPr/>
        </p:nvCxnSpPr>
        <p:spPr>
          <a:xfrm flipH="1" flipV="1">
            <a:off x="5281245" y="4403000"/>
            <a:ext cx="137288" cy="8106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79BB7889-3E1B-6E4E-A953-A3E76592EA44}"/>
              </a:ext>
            </a:extLst>
          </p:cNvPr>
          <p:cNvCxnSpPr>
            <a:cxnSpLocks/>
          </p:cNvCxnSpPr>
          <p:nvPr/>
        </p:nvCxnSpPr>
        <p:spPr>
          <a:xfrm>
            <a:off x="5725750" y="3573557"/>
            <a:ext cx="408832" cy="5585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F6AC50AD-96F6-9F42-9D28-FCF337C32050}"/>
              </a:ext>
            </a:extLst>
          </p:cNvPr>
          <p:cNvCxnSpPr>
            <a:cxnSpLocks/>
          </p:cNvCxnSpPr>
          <p:nvPr/>
        </p:nvCxnSpPr>
        <p:spPr>
          <a:xfrm flipV="1">
            <a:off x="5744492" y="4513495"/>
            <a:ext cx="390090" cy="6647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306752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AF57C22-D2B3-4694-B75F-59E8BE7DBFEB}"/>
              </a:ext>
            </a:extLst>
          </p:cNvPr>
          <p:cNvSpPr/>
          <p:nvPr/>
        </p:nvSpPr>
        <p:spPr>
          <a:xfrm>
            <a:off x="124796" y="641292"/>
            <a:ext cx="3198311" cy="506292"/>
          </a:xfrm>
          <a:prstGeom prst="rect">
            <a:avLst/>
          </a:prstGeom>
        </p:spPr>
        <p:txBody>
          <a:bodyPr wrap="none">
            <a:spAutoFit/>
          </a:bodyPr>
          <a:lstStyle/>
          <a:p>
            <a:pPr>
              <a:lnSpc>
                <a:spcPct val="150000"/>
              </a:lnSpc>
              <a:defRPr/>
            </a:pPr>
            <a:r>
              <a:rPr lang="en-US" altLang="zh-CN" sz="2000" b="1" dirty="0" err="1"/>
              <a:t>Seisfem</a:t>
            </a:r>
            <a:r>
              <a:rPr lang="en-US" altLang="zh-CN" sz="2000" b="1" dirty="0"/>
              <a:t>: Complex Geometry</a:t>
            </a:r>
          </a:p>
        </p:txBody>
      </p:sp>
      <p:pic>
        <p:nvPicPr>
          <p:cNvPr id="3" name="Picture 2">
            <a:extLst>
              <a:ext uri="{FF2B5EF4-FFF2-40B4-BE49-F238E27FC236}">
                <a16:creationId xmlns:a16="http://schemas.microsoft.com/office/drawing/2014/main" id="{DAB99173-A0A5-4AFF-8CA9-77FED00133C2}"/>
              </a:ext>
            </a:extLst>
          </p:cNvPr>
          <p:cNvPicPr>
            <a:picLocks noChangeAspect="1"/>
          </p:cNvPicPr>
          <p:nvPr/>
        </p:nvPicPr>
        <p:blipFill>
          <a:blip r:embed="rId2"/>
          <a:stretch>
            <a:fillRect/>
          </a:stretch>
        </p:blipFill>
        <p:spPr>
          <a:xfrm>
            <a:off x="299273" y="1194880"/>
            <a:ext cx="3413467" cy="1722826"/>
          </a:xfrm>
          <a:prstGeom prst="rect">
            <a:avLst/>
          </a:prstGeom>
        </p:spPr>
      </p:pic>
      <p:sp>
        <p:nvSpPr>
          <p:cNvPr id="4" name="TextBox 3">
            <a:extLst>
              <a:ext uri="{FF2B5EF4-FFF2-40B4-BE49-F238E27FC236}">
                <a16:creationId xmlns:a16="http://schemas.microsoft.com/office/drawing/2014/main" id="{1C9C616B-B526-4A0B-915E-80D76F7E1714}"/>
              </a:ext>
            </a:extLst>
          </p:cNvPr>
          <p:cNvSpPr txBox="1"/>
          <p:nvPr/>
        </p:nvSpPr>
        <p:spPr>
          <a:xfrm>
            <a:off x="1265575" y="2767080"/>
            <a:ext cx="1431226" cy="338554"/>
          </a:xfrm>
          <a:prstGeom prst="rect">
            <a:avLst/>
          </a:prstGeom>
          <a:noFill/>
        </p:spPr>
        <p:txBody>
          <a:bodyPr wrap="none" rtlCol="0">
            <a:spAutoFit/>
          </a:bodyPr>
          <a:lstStyle/>
          <a:p>
            <a:r>
              <a:rPr lang="en-US" sz="1600" dirty="0"/>
              <a:t>Velocity Model</a:t>
            </a:r>
          </a:p>
        </p:txBody>
      </p:sp>
      <p:pic>
        <p:nvPicPr>
          <p:cNvPr id="5" name="Content Placeholder 4" descr="A close up of a logo&#10;&#10;Description automatically generated">
            <a:extLst>
              <a:ext uri="{FF2B5EF4-FFF2-40B4-BE49-F238E27FC236}">
                <a16:creationId xmlns:a16="http://schemas.microsoft.com/office/drawing/2014/main" id="{C7C02B9B-34D9-4980-9F08-6C9AA51CD5A1}"/>
              </a:ext>
            </a:extLst>
          </p:cNvPr>
          <p:cNvPicPr>
            <a:picLocks noChangeAspect="1"/>
          </p:cNvPicPr>
          <p:nvPr/>
        </p:nvPicPr>
        <p:blipFill>
          <a:blip r:embed="rId3"/>
          <a:stretch>
            <a:fillRect/>
          </a:stretch>
        </p:blipFill>
        <p:spPr>
          <a:xfrm>
            <a:off x="3645629" y="1374487"/>
            <a:ext cx="2661058" cy="1340104"/>
          </a:xfrm>
          <a:prstGeom prst="rect">
            <a:avLst/>
          </a:prstGeom>
        </p:spPr>
      </p:pic>
      <p:cxnSp>
        <p:nvCxnSpPr>
          <p:cNvPr id="6" name="Straight Arrow Connector 5">
            <a:extLst>
              <a:ext uri="{FF2B5EF4-FFF2-40B4-BE49-F238E27FC236}">
                <a16:creationId xmlns:a16="http://schemas.microsoft.com/office/drawing/2014/main" id="{FEA96FA7-9C98-4102-A42F-BE08A365D8AA}"/>
              </a:ext>
            </a:extLst>
          </p:cNvPr>
          <p:cNvCxnSpPr>
            <a:cxnSpLocks/>
          </p:cNvCxnSpPr>
          <p:nvPr/>
        </p:nvCxnSpPr>
        <p:spPr>
          <a:xfrm>
            <a:off x="5139807" y="1513204"/>
            <a:ext cx="1633186" cy="238162"/>
          </a:xfrm>
          <a:prstGeom prst="straightConnector1">
            <a:avLst/>
          </a:prstGeom>
          <a:ln w="38100">
            <a:solidFill>
              <a:srgbClr val="FFC000"/>
            </a:solidFill>
            <a:tailEnd type="triangle"/>
          </a:ln>
        </p:spPr>
        <p:style>
          <a:lnRef idx="1">
            <a:schemeClr val="accent2"/>
          </a:lnRef>
          <a:fillRef idx="0">
            <a:schemeClr val="accent2"/>
          </a:fillRef>
          <a:effectRef idx="0">
            <a:schemeClr val="accent2"/>
          </a:effectRef>
          <a:fontRef idx="minor">
            <a:schemeClr val="tx1"/>
          </a:fontRef>
        </p:style>
      </p:cxnSp>
      <p:sp>
        <p:nvSpPr>
          <p:cNvPr id="7" name="Oval 6">
            <a:extLst>
              <a:ext uri="{FF2B5EF4-FFF2-40B4-BE49-F238E27FC236}">
                <a16:creationId xmlns:a16="http://schemas.microsoft.com/office/drawing/2014/main" id="{ECA4F359-EF53-4442-BE26-B8E2CFDC4726}"/>
              </a:ext>
            </a:extLst>
          </p:cNvPr>
          <p:cNvSpPr/>
          <p:nvPr/>
        </p:nvSpPr>
        <p:spPr>
          <a:xfrm>
            <a:off x="4682912" y="1207886"/>
            <a:ext cx="535535" cy="505658"/>
          </a:xfrm>
          <a:prstGeom prst="ellipse">
            <a:avLst/>
          </a:prstGeom>
          <a:no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8" name="Picture 7" descr="A close up of a blue wall&#10;&#10;Description automatically generated">
            <a:extLst>
              <a:ext uri="{FF2B5EF4-FFF2-40B4-BE49-F238E27FC236}">
                <a16:creationId xmlns:a16="http://schemas.microsoft.com/office/drawing/2014/main" id="{A79CCE25-C22B-4695-80BC-96DAD521F5BC}"/>
              </a:ext>
            </a:extLst>
          </p:cNvPr>
          <p:cNvPicPr>
            <a:picLocks noChangeAspect="1"/>
          </p:cNvPicPr>
          <p:nvPr/>
        </p:nvPicPr>
        <p:blipFill rotWithShape="1">
          <a:blip r:embed="rId4"/>
          <a:srcRect l="35083"/>
          <a:stretch/>
        </p:blipFill>
        <p:spPr>
          <a:xfrm rot="16200000">
            <a:off x="7196116" y="1065978"/>
            <a:ext cx="1328827" cy="1968396"/>
          </a:xfrm>
          <a:prstGeom prst="rect">
            <a:avLst/>
          </a:prstGeom>
        </p:spPr>
      </p:pic>
      <p:sp>
        <p:nvSpPr>
          <p:cNvPr id="9" name="TextBox 8">
            <a:extLst>
              <a:ext uri="{FF2B5EF4-FFF2-40B4-BE49-F238E27FC236}">
                <a16:creationId xmlns:a16="http://schemas.microsoft.com/office/drawing/2014/main" id="{C31633B1-37E7-4773-8B8F-FB41E039149E}"/>
              </a:ext>
            </a:extLst>
          </p:cNvPr>
          <p:cNvSpPr txBox="1"/>
          <p:nvPr/>
        </p:nvSpPr>
        <p:spPr>
          <a:xfrm>
            <a:off x="4337894" y="2767080"/>
            <a:ext cx="1343638" cy="338554"/>
          </a:xfrm>
          <a:prstGeom prst="rect">
            <a:avLst/>
          </a:prstGeom>
          <a:noFill/>
        </p:spPr>
        <p:txBody>
          <a:bodyPr wrap="none" rtlCol="0">
            <a:spAutoFit/>
          </a:bodyPr>
          <a:lstStyle/>
          <a:p>
            <a:r>
              <a:rPr lang="en-US" sz="1600" dirty="0"/>
              <a:t>Mesh Scheme</a:t>
            </a:r>
          </a:p>
        </p:txBody>
      </p:sp>
      <p:pic>
        <p:nvPicPr>
          <p:cNvPr id="13" name="Picture 12">
            <a:extLst>
              <a:ext uri="{FF2B5EF4-FFF2-40B4-BE49-F238E27FC236}">
                <a16:creationId xmlns:a16="http://schemas.microsoft.com/office/drawing/2014/main" id="{950B69EE-2E7B-415D-9263-B941CFC1F5DB}"/>
              </a:ext>
            </a:extLst>
          </p:cNvPr>
          <p:cNvPicPr>
            <a:picLocks noChangeAspect="1"/>
          </p:cNvPicPr>
          <p:nvPr/>
        </p:nvPicPr>
        <p:blipFill rotWithShape="1">
          <a:blip r:embed="rId5"/>
          <a:srcRect l="50685" t="34219" r="6548" b="33803"/>
          <a:stretch/>
        </p:blipFill>
        <p:spPr>
          <a:xfrm>
            <a:off x="2833393" y="4424584"/>
            <a:ext cx="2334222" cy="1358524"/>
          </a:xfrm>
          <a:prstGeom prst="rect">
            <a:avLst/>
          </a:prstGeom>
        </p:spPr>
      </p:pic>
      <p:pic>
        <p:nvPicPr>
          <p:cNvPr id="14" name="Picture 13" descr="A picture containing screenshot&#10;&#10;Description automatically generated">
            <a:extLst>
              <a:ext uri="{FF2B5EF4-FFF2-40B4-BE49-F238E27FC236}">
                <a16:creationId xmlns:a16="http://schemas.microsoft.com/office/drawing/2014/main" id="{00C04ADF-8765-42E3-A9CF-C0AD739E4080}"/>
              </a:ext>
            </a:extLst>
          </p:cNvPr>
          <p:cNvPicPr>
            <a:picLocks noChangeAspect="1"/>
          </p:cNvPicPr>
          <p:nvPr/>
        </p:nvPicPr>
        <p:blipFill rotWithShape="1">
          <a:blip r:embed="rId6"/>
          <a:srcRect l="49706" r="6087"/>
          <a:stretch/>
        </p:blipFill>
        <p:spPr>
          <a:xfrm>
            <a:off x="463473" y="3232491"/>
            <a:ext cx="2250662" cy="1371600"/>
          </a:xfrm>
          <a:prstGeom prst="rect">
            <a:avLst/>
          </a:prstGeom>
        </p:spPr>
      </p:pic>
      <p:pic>
        <p:nvPicPr>
          <p:cNvPr id="15" name="Picture 14" descr="A picture containing screenshot&#10;&#10;Description automatically generated">
            <a:extLst>
              <a:ext uri="{FF2B5EF4-FFF2-40B4-BE49-F238E27FC236}">
                <a16:creationId xmlns:a16="http://schemas.microsoft.com/office/drawing/2014/main" id="{ED35376E-2923-4DC4-9A9B-FC9CFC140CC1}"/>
              </a:ext>
            </a:extLst>
          </p:cNvPr>
          <p:cNvPicPr>
            <a:picLocks noChangeAspect="1"/>
          </p:cNvPicPr>
          <p:nvPr/>
        </p:nvPicPr>
        <p:blipFill rotWithShape="1">
          <a:blip r:embed="rId7"/>
          <a:srcRect l="51484" r="4258"/>
          <a:stretch/>
        </p:blipFill>
        <p:spPr>
          <a:xfrm>
            <a:off x="2916953" y="3293562"/>
            <a:ext cx="2222854" cy="1354187"/>
          </a:xfrm>
          <a:prstGeom prst="rect">
            <a:avLst/>
          </a:prstGeom>
        </p:spPr>
      </p:pic>
      <p:pic>
        <p:nvPicPr>
          <p:cNvPr id="16" name="Picture 15">
            <a:extLst>
              <a:ext uri="{FF2B5EF4-FFF2-40B4-BE49-F238E27FC236}">
                <a16:creationId xmlns:a16="http://schemas.microsoft.com/office/drawing/2014/main" id="{AA2F075C-56B1-475C-BA35-EF5AD95046BC}"/>
              </a:ext>
            </a:extLst>
          </p:cNvPr>
          <p:cNvPicPr>
            <a:picLocks noChangeAspect="1"/>
          </p:cNvPicPr>
          <p:nvPr/>
        </p:nvPicPr>
        <p:blipFill rotWithShape="1">
          <a:blip r:embed="rId5"/>
          <a:srcRect l="51348" r="7091" b="67701"/>
          <a:stretch/>
        </p:blipFill>
        <p:spPr>
          <a:xfrm>
            <a:off x="518701" y="4397834"/>
            <a:ext cx="2178100" cy="1395886"/>
          </a:xfrm>
          <a:prstGeom prst="rect">
            <a:avLst/>
          </a:prstGeom>
        </p:spPr>
      </p:pic>
      <p:pic>
        <p:nvPicPr>
          <p:cNvPr id="17" name="Picture 16">
            <a:extLst>
              <a:ext uri="{FF2B5EF4-FFF2-40B4-BE49-F238E27FC236}">
                <a16:creationId xmlns:a16="http://schemas.microsoft.com/office/drawing/2014/main" id="{236FDEDD-054C-49DE-80F2-82344F827CB7}"/>
              </a:ext>
            </a:extLst>
          </p:cNvPr>
          <p:cNvPicPr>
            <a:picLocks noChangeAspect="1"/>
          </p:cNvPicPr>
          <p:nvPr/>
        </p:nvPicPr>
        <p:blipFill rotWithShape="1">
          <a:blip r:embed="rId5"/>
          <a:srcRect l="51813" t="67431" r="6742" b="611"/>
          <a:stretch/>
        </p:blipFill>
        <p:spPr>
          <a:xfrm>
            <a:off x="5681532" y="3429000"/>
            <a:ext cx="3243882" cy="2201779"/>
          </a:xfrm>
          <a:prstGeom prst="rect">
            <a:avLst/>
          </a:prstGeom>
        </p:spPr>
      </p:pic>
      <p:sp>
        <p:nvSpPr>
          <p:cNvPr id="18" name="TextBox 17">
            <a:extLst>
              <a:ext uri="{FF2B5EF4-FFF2-40B4-BE49-F238E27FC236}">
                <a16:creationId xmlns:a16="http://schemas.microsoft.com/office/drawing/2014/main" id="{B7B7D51E-B1DC-4EB5-8924-3CC2C31035C1}"/>
              </a:ext>
            </a:extLst>
          </p:cNvPr>
          <p:cNvSpPr txBox="1"/>
          <p:nvPr/>
        </p:nvSpPr>
        <p:spPr>
          <a:xfrm>
            <a:off x="6976580" y="5793720"/>
            <a:ext cx="1046890" cy="338554"/>
          </a:xfrm>
          <a:prstGeom prst="rect">
            <a:avLst/>
          </a:prstGeom>
          <a:noFill/>
        </p:spPr>
        <p:txBody>
          <a:bodyPr wrap="none" rtlCol="0">
            <a:spAutoFit/>
          </a:bodyPr>
          <a:lstStyle/>
          <a:p>
            <a:r>
              <a:rPr lang="en-US" sz="1600" dirty="0"/>
              <a:t>Difference</a:t>
            </a:r>
          </a:p>
        </p:txBody>
      </p:sp>
      <p:sp>
        <p:nvSpPr>
          <p:cNvPr id="19" name="TextBox 18">
            <a:extLst>
              <a:ext uri="{FF2B5EF4-FFF2-40B4-BE49-F238E27FC236}">
                <a16:creationId xmlns:a16="http://schemas.microsoft.com/office/drawing/2014/main" id="{1DD5D186-CFC7-42D0-A998-0615531CE032}"/>
              </a:ext>
            </a:extLst>
          </p:cNvPr>
          <p:cNvSpPr txBox="1"/>
          <p:nvPr/>
        </p:nvSpPr>
        <p:spPr>
          <a:xfrm>
            <a:off x="7241453" y="2767080"/>
            <a:ext cx="1527854" cy="338554"/>
          </a:xfrm>
          <a:prstGeom prst="rect">
            <a:avLst/>
          </a:prstGeom>
          <a:noFill/>
        </p:spPr>
        <p:txBody>
          <a:bodyPr wrap="none" rtlCol="0">
            <a:spAutoFit/>
          </a:bodyPr>
          <a:lstStyle/>
          <a:p>
            <a:r>
              <a:rPr lang="en-US" sz="1600" dirty="0"/>
              <a:t>Enlarged Region</a:t>
            </a:r>
          </a:p>
        </p:txBody>
      </p:sp>
      <p:sp>
        <p:nvSpPr>
          <p:cNvPr id="20" name="TextBox 19">
            <a:extLst>
              <a:ext uri="{FF2B5EF4-FFF2-40B4-BE49-F238E27FC236}">
                <a16:creationId xmlns:a16="http://schemas.microsoft.com/office/drawing/2014/main" id="{6333B6AF-8E5F-489A-8867-BEDC8A474DA3}"/>
              </a:ext>
            </a:extLst>
          </p:cNvPr>
          <p:cNvSpPr txBox="1"/>
          <p:nvPr/>
        </p:nvSpPr>
        <p:spPr>
          <a:xfrm>
            <a:off x="1138620" y="5793720"/>
            <a:ext cx="1308371" cy="338554"/>
          </a:xfrm>
          <a:prstGeom prst="rect">
            <a:avLst/>
          </a:prstGeom>
          <a:noFill/>
        </p:spPr>
        <p:txBody>
          <a:bodyPr wrap="none" rtlCol="0">
            <a:spAutoFit/>
          </a:bodyPr>
          <a:lstStyle/>
          <a:p>
            <a:r>
              <a:rPr lang="en-US" sz="1600" dirty="0"/>
              <a:t>Without Hole</a:t>
            </a:r>
          </a:p>
        </p:txBody>
      </p:sp>
      <p:sp>
        <p:nvSpPr>
          <p:cNvPr id="21" name="TextBox 20">
            <a:extLst>
              <a:ext uri="{FF2B5EF4-FFF2-40B4-BE49-F238E27FC236}">
                <a16:creationId xmlns:a16="http://schemas.microsoft.com/office/drawing/2014/main" id="{8888303E-4FBB-4197-A3E6-220054ABE5F5}"/>
              </a:ext>
            </a:extLst>
          </p:cNvPr>
          <p:cNvSpPr txBox="1"/>
          <p:nvPr/>
        </p:nvSpPr>
        <p:spPr>
          <a:xfrm>
            <a:off x="3645629" y="5793720"/>
            <a:ext cx="1023037" cy="338554"/>
          </a:xfrm>
          <a:prstGeom prst="rect">
            <a:avLst/>
          </a:prstGeom>
          <a:noFill/>
        </p:spPr>
        <p:txBody>
          <a:bodyPr wrap="none" rtlCol="0">
            <a:spAutoFit/>
          </a:bodyPr>
          <a:lstStyle/>
          <a:p>
            <a:r>
              <a:rPr lang="en-US" sz="1600" dirty="0"/>
              <a:t>With Hole</a:t>
            </a:r>
          </a:p>
        </p:txBody>
      </p:sp>
      <p:pic>
        <p:nvPicPr>
          <p:cNvPr id="22" name="Picture 4" descr="page7image17073248">
            <a:extLst>
              <a:ext uri="{FF2B5EF4-FFF2-40B4-BE49-F238E27FC236}">
                <a16:creationId xmlns:a16="http://schemas.microsoft.com/office/drawing/2014/main" id="{B5E6ADDD-D984-4BE2-BC4D-D908009F81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42625" y="4427241"/>
            <a:ext cx="403549" cy="220508"/>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F1577265-3D81-417A-A78B-3FEF554B91CF}"/>
              </a:ext>
            </a:extLst>
          </p:cNvPr>
          <p:cNvSpPr/>
          <p:nvPr/>
        </p:nvSpPr>
        <p:spPr>
          <a:xfrm>
            <a:off x="3501320" y="38689"/>
            <a:ext cx="2523319" cy="523220"/>
          </a:xfrm>
          <a:prstGeom prst="rect">
            <a:avLst/>
          </a:prstGeom>
        </p:spPr>
        <p:txBody>
          <a:bodyPr wrap="none">
            <a:spAutoFit/>
          </a:bodyPr>
          <a:lstStyle/>
          <a:p>
            <a:r>
              <a:rPr lang="en-US" sz="2800" b="1" dirty="0">
                <a:solidFill>
                  <a:schemeClr val="accent1">
                    <a:lumMod val="75000"/>
                  </a:schemeClr>
                </a:solidFill>
              </a:rPr>
              <a:t>FEM Simulation</a:t>
            </a:r>
            <a:endParaRPr lang="en-US" sz="2400" b="1" dirty="0">
              <a:solidFill>
                <a:schemeClr val="accent1">
                  <a:lumMod val="75000"/>
                </a:schemeClr>
              </a:solidFill>
            </a:endParaRPr>
          </a:p>
        </p:txBody>
      </p:sp>
    </p:spTree>
    <p:extLst>
      <p:ext uri="{BB962C8B-B14F-4D97-AF65-F5344CB8AC3E}">
        <p14:creationId xmlns:p14="http://schemas.microsoft.com/office/powerpoint/2010/main" val="34613492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250C542-5E7E-924B-8149-B8600CEEDF65}"/>
              </a:ext>
            </a:extLst>
          </p:cNvPr>
          <p:cNvSpPr/>
          <p:nvPr/>
        </p:nvSpPr>
        <p:spPr>
          <a:xfrm>
            <a:off x="124796" y="641292"/>
            <a:ext cx="4485330" cy="506292"/>
          </a:xfrm>
          <a:prstGeom prst="rect">
            <a:avLst/>
          </a:prstGeom>
        </p:spPr>
        <p:txBody>
          <a:bodyPr wrap="none">
            <a:spAutoFit/>
          </a:bodyPr>
          <a:lstStyle/>
          <a:p>
            <a:pPr>
              <a:lnSpc>
                <a:spcPct val="150000"/>
              </a:lnSpc>
              <a:defRPr/>
            </a:pPr>
            <a:r>
              <a:rPr lang="en-US" altLang="zh-CN" sz="2000" b="1" dirty="0" err="1"/>
              <a:t>Seisfem</a:t>
            </a:r>
            <a:r>
              <a:rPr lang="en-US" altLang="zh-CN" sz="2000" b="1" dirty="0"/>
              <a:t>: Complex Geometry-Application</a:t>
            </a:r>
          </a:p>
        </p:txBody>
      </p:sp>
      <p:sp>
        <p:nvSpPr>
          <p:cNvPr id="19" name="Rectangle 18">
            <a:extLst>
              <a:ext uri="{FF2B5EF4-FFF2-40B4-BE49-F238E27FC236}">
                <a16:creationId xmlns:a16="http://schemas.microsoft.com/office/drawing/2014/main" id="{CBCE40C5-B5D2-CB4C-BC1D-7D3A7A8E539F}"/>
              </a:ext>
            </a:extLst>
          </p:cNvPr>
          <p:cNvSpPr/>
          <p:nvPr/>
        </p:nvSpPr>
        <p:spPr>
          <a:xfrm>
            <a:off x="3501320" y="38689"/>
            <a:ext cx="2523319" cy="523220"/>
          </a:xfrm>
          <a:prstGeom prst="rect">
            <a:avLst/>
          </a:prstGeom>
        </p:spPr>
        <p:txBody>
          <a:bodyPr wrap="none">
            <a:spAutoFit/>
          </a:bodyPr>
          <a:lstStyle/>
          <a:p>
            <a:r>
              <a:rPr lang="en-US" sz="2800" b="1" dirty="0">
                <a:solidFill>
                  <a:schemeClr val="accent1">
                    <a:lumMod val="75000"/>
                  </a:schemeClr>
                </a:solidFill>
              </a:rPr>
              <a:t>FEM Simulation</a:t>
            </a:r>
            <a:endParaRPr lang="en-US" sz="2400" b="1" dirty="0">
              <a:solidFill>
                <a:schemeClr val="accent1">
                  <a:lumMod val="75000"/>
                </a:schemeClr>
              </a:solidFill>
            </a:endParaRPr>
          </a:p>
        </p:txBody>
      </p:sp>
      <p:grpSp>
        <p:nvGrpSpPr>
          <p:cNvPr id="49" name="Group 48">
            <a:extLst>
              <a:ext uri="{FF2B5EF4-FFF2-40B4-BE49-F238E27FC236}">
                <a16:creationId xmlns:a16="http://schemas.microsoft.com/office/drawing/2014/main" id="{279D641B-2546-AA47-82A8-851A3D6CC30A}"/>
              </a:ext>
            </a:extLst>
          </p:cNvPr>
          <p:cNvGrpSpPr/>
          <p:nvPr/>
        </p:nvGrpSpPr>
        <p:grpSpPr>
          <a:xfrm>
            <a:off x="5844122" y="1317404"/>
            <a:ext cx="3211880" cy="4482807"/>
            <a:chOff x="-34313" y="1328318"/>
            <a:chExt cx="3211880" cy="4482807"/>
          </a:xfrm>
        </p:grpSpPr>
        <p:grpSp>
          <p:nvGrpSpPr>
            <p:cNvPr id="9" name="Group 8">
              <a:extLst>
                <a:ext uri="{FF2B5EF4-FFF2-40B4-BE49-F238E27FC236}">
                  <a16:creationId xmlns:a16="http://schemas.microsoft.com/office/drawing/2014/main" id="{6BBB91D8-02BB-924B-9B59-DC7A52B34A00}"/>
                </a:ext>
              </a:extLst>
            </p:cNvPr>
            <p:cNvGrpSpPr/>
            <p:nvPr/>
          </p:nvGrpSpPr>
          <p:grpSpPr>
            <a:xfrm>
              <a:off x="-34313" y="1532955"/>
              <a:ext cx="2952266" cy="2000250"/>
              <a:chOff x="526553" y="1196764"/>
              <a:chExt cx="9591935" cy="5563769"/>
            </a:xfrm>
          </p:grpSpPr>
          <p:pic>
            <p:nvPicPr>
              <p:cNvPr id="10" name="Picture 9">
                <a:extLst>
                  <a:ext uri="{FF2B5EF4-FFF2-40B4-BE49-F238E27FC236}">
                    <a16:creationId xmlns:a16="http://schemas.microsoft.com/office/drawing/2014/main" id="{F0442D55-B33F-6D41-81EC-9528B8B8EBD6}"/>
                  </a:ext>
                </a:extLst>
              </p:cNvPr>
              <p:cNvPicPr>
                <a:picLocks noChangeAspect="1"/>
              </p:cNvPicPr>
              <p:nvPr/>
            </p:nvPicPr>
            <p:blipFill rotWithShape="1">
              <a:blip r:embed="rId2"/>
              <a:srcRect r="12987"/>
              <a:stretch/>
            </p:blipFill>
            <p:spPr>
              <a:xfrm>
                <a:off x="526553" y="1196764"/>
                <a:ext cx="9591935" cy="5563769"/>
              </a:xfrm>
              <a:prstGeom prst="rect">
                <a:avLst/>
              </a:prstGeom>
            </p:spPr>
          </p:pic>
          <p:sp>
            <p:nvSpPr>
              <p:cNvPr id="11" name="Triangle 10">
                <a:extLst>
                  <a:ext uri="{FF2B5EF4-FFF2-40B4-BE49-F238E27FC236}">
                    <a16:creationId xmlns:a16="http://schemas.microsoft.com/office/drawing/2014/main" id="{A994B5F4-B854-574E-92DA-2B7CD04529CC}"/>
                  </a:ext>
                </a:extLst>
              </p:cNvPr>
              <p:cNvSpPr/>
              <p:nvPr/>
            </p:nvSpPr>
            <p:spPr>
              <a:xfrm rot="10800000">
                <a:off x="7064690" y="1591568"/>
                <a:ext cx="189571" cy="1784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2" name="Picture 1">
              <a:extLst>
                <a:ext uri="{FF2B5EF4-FFF2-40B4-BE49-F238E27FC236}">
                  <a16:creationId xmlns:a16="http://schemas.microsoft.com/office/drawing/2014/main" id="{F671DEBC-D273-5845-83D6-8F6B541DF97E}"/>
                </a:ext>
              </a:extLst>
            </p:cNvPr>
            <p:cNvPicPr>
              <a:picLocks noChangeAspect="1"/>
            </p:cNvPicPr>
            <p:nvPr/>
          </p:nvPicPr>
          <p:blipFill rotWithShape="1">
            <a:blip r:embed="rId3"/>
            <a:srcRect l="12804" r="50364" b="10779"/>
            <a:stretch/>
          </p:blipFill>
          <p:spPr>
            <a:xfrm>
              <a:off x="400356" y="3528500"/>
              <a:ext cx="2777211" cy="2282625"/>
            </a:xfrm>
            <a:prstGeom prst="rect">
              <a:avLst/>
            </a:prstGeom>
          </p:spPr>
        </p:pic>
        <p:cxnSp>
          <p:nvCxnSpPr>
            <p:cNvPr id="40" name="Straight Connector 39">
              <a:extLst>
                <a:ext uri="{FF2B5EF4-FFF2-40B4-BE49-F238E27FC236}">
                  <a16:creationId xmlns:a16="http://schemas.microsoft.com/office/drawing/2014/main" id="{7536E016-2F19-C64D-A735-30AD753F798F}"/>
                </a:ext>
              </a:extLst>
            </p:cNvPr>
            <p:cNvCxnSpPr>
              <a:cxnSpLocks/>
            </p:cNvCxnSpPr>
            <p:nvPr/>
          </p:nvCxnSpPr>
          <p:spPr>
            <a:xfrm>
              <a:off x="1664903" y="1938528"/>
              <a:ext cx="0" cy="3872597"/>
            </a:xfrm>
            <a:prstGeom prst="line">
              <a:avLst/>
            </a:prstGeom>
            <a:ln w="19050"/>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A6ED7EE2-E4F7-F14A-8A42-18F973FFF846}"/>
                </a:ext>
              </a:extLst>
            </p:cNvPr>
            <p:cNvSpPr txBox="1"/>
            <p:nvPr/>
          </p:nvSpPr>
          <p:spPr>
            <a:xfrm>
              <a:off x="647903" y="1328318"/>
              <a:ext cx="2331216" cy="307777"/>
            </a:xfrm>
            <a:prstGeom prst="rect">
              <a:avLst/>
            </a:prstGeom>
            <a:noFill/>
          </p:spPr>
          <p:txBody>
            <a:bodyPr wrap="none" rtlCol="0">
              <a:spAutoFit/>
            </a:bodyPr>
            <a:lstStyle/>
            <a:p>
              <a:r>
                <a:rPr lang="en-US" sz="1400" dirty="0"/>
                <a:t>Distance</a:t>
              </a:r>
              <a:r>
                <a:rPr lang="zh-CN" altLang="en-US" sz="1400" dirty="0"/>
                <a:t> </a:t>
              </a:r>
              <a:r>
                <a:rPr lang="en-US" altLang="zh-CN" sz="1400" dirty="0"/>
                <a:t>to</a:t>
              </a:r>
              <a:r>
                <a:rPr lang="zh-CN" altLang="en-US" sz="1400" dirty="0"/>
                <a:t> </a:t>
              </a:r>
              <a:r>
                <a:rPr lang="en-US" altLang="zh-CN" sz="1400" dirty="0"/>
                <a:t>hole</a:t>
              </a:r>
              <a:r>
                <a:rPr lang="zh-CN" altLang="en-US" sz="1400" dirty="0"/>
                <a:t> </a:t>
              </a:r>
              <a:r>
                <a:rPr lang="en-US" altLang="zh-CN" sz="1400" dirty="0"/>
                <a:t>center</a:t>
              </a:r>
              <a:r>
                <a:rPr lang="zh-CN" altLang="en-US" sz="1400" dirty="0"/>
                <a:t> </a:t>
              </a:r>
              <a:r>
                <a:rPr lang="en-US" altLang="zh-CN" sz="1400" dirty="0"/>
                <a:t>250m</a:t>
              </a:r>
              <a:endParaRPr lang="en-US" sz="1400" dirty="0"/>
            </a:p>
          </p:txBody>
        </p:sp>
      </p:grpSp>
      <p:grpSp>
        <p:nvGrpSpPr>
          <p:cNvPr id="51" name="Group 50">
            <a:extLst>
              <a:ext uri="{FF2B5EF4-FFF2-40B4-BE49-F238E27FC236}">
                <a16:creationId xmlns:a16="http://schemas.microsoft.com/office/drawing/2014/main" id="{E881E7E3-9497-534E-B68C-C74EC511678B}"/>
              </a:ext>
            </a:extLst>
          </p:cNvPr>
          <p:cNvGrpSpPr/>
          <p:nvPr/>
        </p:nvGrpSpPr>
        <p:grpSpPr>
          <a:xfrm>
            <a:off x="3229461" y="1324955"/>
            <a:ext cx="2727356" cy="4486171"/>
            <a:chOff x="3077061" y="1324955"/>
            <a:chExt cx="2727356" cy="4486171"/>
          </a:xfrm>
        </p:grpSpPr>
        <p:pic>
          <p:nvPicPr>
            <p:cNvPr id="20" name="Picture 19">
              <a:extLst>
                <a:ext uri="{FF2B5EF4-FFF2-40B4-BE49-F238E27FC236}">
                  <a16:creationId xmlns:a16="http://schemas.microsoft.com/office/drawing/2014/main" id="{1C599788-724F-1B48-BD8D-1B417A3E4A9E}"/>
                </a:ext>
              </a:extLst>
            </p:cNvPr>
            <p:cNvPicPr>
              <a:picLocks noChangeAspect="1"/>
            </p:cNvPicPr>
            <p:nvPr/>
          </p:nvPicPr>
          <p:blipFill rotWithShape="1">
            <a:blip r:embed="rId4"/>
            <a:srcRect l="12634" r="52265" b="9897"/>
            <a:stretch/>
          </p:blipFill>
          <p:spPr>
            <a:xfrm>
              <a:off x="3177567" y="3528500"/>
              <a:ext cx="2626850" cy="2282626"/>
            </a:xfrm>
            <a:prstGeom prst="rect">
              <a:avLst/>
            </a:prstGeom>
          </p:spPr>
        </p:pic>
        <p:grpSp>
          <p:nvGrpSpPr>
            <p:cNvPr id="21" name="Group 20">
              <a:extLst>
                <a:ext uri="{FF2B5EF4-FFF2-40B4-BE49-F238E27FC236}">
                  <a16:creationId xmlns:a16="http://schemas.microsoft.com/office/drawing/2014/main" id="{AC6F5678-54A1-0B4A-BA9D-86722C6C0F5F}"/>
                </a:ext>
              </a:extLst>
            </p:cNvPr>
            <p:cNvGrpSpPr/>
            <p:nvPr/>
          </p:nvGrpSpPr>
          <p:grpSpPr>
            <a:xfrm>
              <a:off x="3077061" y="1532955"/>
              <a:ext cx="2675296" cy="1896045"/>
              <a:chOff x="1606699" y="1196764"/>
              <a:chExt cx="8683504" cy="5147962"/>
            </a:xfrm>
          </p:grpSpPr>
          <p:pic>
            <p:nvPicPr>
              <p:cNvPr id="22" name="Picture 21">
                <a:extLst>
                  <a:ext uri="{FF2B5EF4-FFF2-40B4-BE49-F238E27FC236}">
                    <a16:creationId xmlns:a16="http://schemas.microsoft.com/office/drawing/2014/main" id="{A2561383-F6C8-4646-8A14-2ABB1EEA2CB8}"/>
                  </a:ext>
                </a:extLst>
              </p:cNvPr>
              <p:cNvPicPr>
                <a:picLocks noChangeAspect="1"/>
              </p:cNvPicPr>
              <p:nvPr/>
            </p:nvPicPr>
            <p:blipFill rotWithShape="1">
              <a:blip r:embed="rId2"/>
              <a:srcRect l="9259" r="11969" b="7474"/>
              <a:stretch/>
            </p:blipFill>
            <p:spPr>
              <a:xfrm>
                <a:off x="1606699" y="1196764"/>
                <a:ext cx="8683504" cy="5147962"/>
              </a:xfrm>
              <a:prstGeom prst="rect">
                <a:avLst/>
              </a:prstGeom>
            </p:spPr>
          </p:pic>
          <p:sp>
            <p:nvSpPr>
              <p:cNvPr id="23" name="Triangle 22">
                <a:extLst>
                  <a:ext uri="{FF2B5EF4-FFF2-40B4-BE49-F238E27FC236}">
                    <a16:creationId xmlns:a16="http://schemas.microsoft.com/office/drawing/2014/main" id="{65CE012A-254B-E04A-930A-C1B51C65B4EB}"/>
                  </a:ext>
                </a:extLst>
              </p:cNvPr>
              <p:cNvSpPr/>
              <p:nvPr/>
            </p:nvSpPr>
            <p:spPr>
              <a:xfrm rot="10800000">
                <a:off x="6421127" y="1602746"/>
                <a:ext cx="189571" cy="1784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8" name="Straight Connector 27">
              <a:extLst>
                <a:ext uri="{FF2B5EF4-FFF2-40B4-BE49-F238E27FC236}">
                  <a16:creationId xmlns:a16="http://schemas.microsoft.com/office/drawing/2014/main" id="{EF746D37-00B8-A94B-AD83-8A06A9FB4B24}"/>
                </a:ext>
              </a:extLst>
            </p:cNvPr>
            <p:cNvCxnSpPr>
              <a:cxnSpLocks/>
            </p:cNvCxnSpPr>
            <p:nvPr/>
          </p:nvCxnSpPr>
          <p:spPr>
            <a:xfrm>
              <a:off x="4453213" y="1938528"/>
              <a:ext cx="0" cy="3872597"/>
            </a:xfrm>
            <a:prstGeom prst="line">
              <a:avLst/>
            </a:prstGeom>
            <a:ln w="19050"/>
          </p:spPr>
          <p:style>
            <a:lnRef idx="1">
              <a:schemeClr val="dk1"/>
            </a:lnRef>
            <a:fillRef idx="0">
              <a:schemeClr val="dk1"/>
            </a:fillRef>
            <a:effectRef idx="0">
              <a:schemeClr val="dk1"/>
            </a:effectRef>
            <a:fontRef idx="minor">
              <a:schemeClr val="tx1"/>
            </a:fontRef>
          </p:style>
        </p:cxnSp>
        <p:sp>
          <p:nvSpPr>
            <p:cNvPr id="46" name="TextBox 45">
              <a:extLst>
                <a:ext uri="{FF2B5EF4-FFF2-40B4-BE49-F238E27FC236}">
                  <a16:creationId xmlns:a16="http://schemas.microsoft.com/office/drawing/2014/main" id="{EFCEBFFE-AF10-D24D-AF38-91E424899355}"/>
                </a:ext>
              </a:extLst>
            </p:cNvPr>
            <p:cNvSpPr txBox="1"/>
            <p:nvPr/>
          </p:nvSpPr>
          <p:spPr>
            <a:xfrm>
              <a:off x="3325384" y="1324955"/>
              <a:ext cx="2331216" cy="307777"/>
            </a:xfrm>
            <a:prstGeom prst="rect">
              <a:avLst/>
            </a:prstGeom>
            <a:noFill/>
          </p:spPr>
          <p:txBody>
            <a:bodyPr wrap="none" rtlCol="0">
              <a:spAutoFit/>
            </a:bodyPr>
            <a:lstStyle/>
            <a:p>
              <a:r>
                <a:rPr lang="en-US" sz="1400" dirty="0"/>
                <a:t>Distance</a:t>
              </a:r>
              <a:r>
                <a:rPr lang="zh-CN" altLang="en-US" sz="1400" dirty="0"/>
                <a:t> </a:t>
              </a:r>
              <a:r>
                <a:rPr lang="en-US" altLang="zh-CN" sz="1400" dirty="0"/>
                <a:t>to</a:t>
              </a:r>
              <a:r>
                <a:rPr lang="zh-CN" altLang="en-US" sz="1400" dirty="0"/>
                <a:t> </a:t>
              </a:r>
              <a:r>
                <a:rPr lang="en-US" altLang="zh-CN" sz="1400" dirty="0"/>
                <a:t>hole</a:t>
              </a:r>
              <a:r>
                <a:rPr lang="zh-CN" altLang="en-US" sz="1400" dirty="0"/>
                <a:t> </a:t>
              </a:r>
              <a:r>
                <a:rPr lang="en-US" altLang="zh-CN" sz="1400" dirty="0"/>
                <a:t>center</a:t>
              </a:r>
              <a:r>
                <a:rPr lang="zh-CN" altLang="en-US" sz="1400" dirty="0"/>
                <a:t> </a:t>
              </a:r>
              <a:r>
                <a:rPr lang="en-US" altLang="zh-CN" sz="1400" dirty="0"/>
                <a:t>100m</a:t>
              </a:r>
              <a:endParaRPr lang="en-US" sz="1400" dirty="0"/>
            </a:p>
          </p:txBody>
        </p:sp>
      </p:grpSp>
      <p:grpSp>
        <p:nvGrpSpPr>
          <p:cNvPr id="50" name="Group 49">
            <a:extLst>
              <a:ext uri="{FF2B5EF4-FFF2-40B4-BE49-F238E27FC236}">
                <a16:creationId xmlns:a16="http://schemas.microsoft.com/office/drawing/2014/main" id="{FE1ADE96-AA76-8D4C-89DA-1AE650172DE7}"/>
              </a:ext>
            </a:extLst>
          </p:cNvPr>
          <p:cNvGrpSpPr/>
          <p:nvPr/>
        </p:nvGrpSpPr>
        <p:grpSpPr>
          <a:xfrm>
            <a:off x="329157" y="1307819"/>
            <a:ext cx="2804547" cy="4492392"/>
            <a:chOff x="5939097" y="1325933"/>
            <a:chExt cx="2804547" cy="4492392"/>
          </a:xfrm>
        </p:grpSpPr>
        <p:pic>
          <p:nvPicPr>
            <p:cNvPr id="32" name="Picture 31">
              <a:extLst>
                <a:ext uri="{FF2B5EF4-FFF2-40B4-BE49-F238E27FC236}">
                  <a16:creationId xmlns:a16="http://schemas.microsoft.com/office/drawing/2014/main" id="{901F2E36-64FE-9445-B5E3-56933726C55A}"/>
                </a:ext>
              </a:extLst>
            </p:cNvPr>
            <p:cNvPicPr>
              <a:picLocks noChangeAspect="1"/>
            </p:cNvPicPr>
            <p:nvPr/>
          </p:nvPicPr>
          <p:blipFill rotWithShape="1">
            <a:blip r:embed="rId5"/>
            <a:srcRect l="12615" r="52009" b="9233"/>
            <a:stretch/>
          </p:blipFill>
          <p:spPr>
            <a:xfrm>
              <a:off x="6069768" y="3535700"/>
              <a:ext cx="2673876" cy="2282625"/>
            </a:xfrm>
            <a:prstGeom prst="rect">
              <a:avLst/>
            </a:prstGeom>
          </p:spPr>
        </p:pic>
        <p:grpSp>
          <p:nvGrpSpPr>
            <p:cNvPr id="33" name="Group 32">
              <a:extLst>
                <a:ext uri="{FF2B5EF4-FFF2-40B4-BE49-F238E27FC236}">
                  <a16:creationId xmlns:a16="http://schemas.microsoft.com/office/drawing/2014/main" id="{3A1EA8CA-8BCA-ED40-8D7B-10B6F6498BC5}"/>
                </a:ext>
              </a:extLst>
            </p:cNvPr>
            <p:cNvGrpSpPr/>
            <p:nvPr/>
          </p:nvGrpSpPr>
          <p:grpSpPr>
            <a:xfrm>
              <a:off x="5939097" y="1567759"/>
              <a:ext cx="2734902" cy="1826436"/>
              <a:chOff x="1514072" y="1196764"/>
              <a:chExt cx="8735909" cy="5095839"/>
            </a:xfrm>
          </p:grpSpPr>
          <p:pic>
            <p:nvPicPr>
              <p:cNvPr id="34" name="Picture 33">
                <a:extLst>
                  <a:ext uri="{FF2B5EF4-FFF2-40B4-BE49-F238E27FC236}">
                    <a16:creationId xmlns:a16="http://schemas.microsoft.com/office/drawing/2014/main" id="{217B3F97-F177-CD42-8B29-56F347F01DB1}"/>
                  </a:ext>
                </a:extLst>
              </p:cNvPr>
              <p:cNvPicPr>
                <a:picLocks noChangeAspect="1"/>
              </p:cNvPicPr>
              <p:nvPr/>
            </p:nvPicPr>
            <p:blipFill rotWithShape="1">
              <a:blip r:embed="rId2"/>
              <a:srcRect l="8896" r="11857" b="8410"/>
              <a:stretch/>
            </p:blipFill>
            <p:spPr>
              <a:xfrm>
                <a:off x="1514072" y="1196764"/>
                <a:ext cx="8735909" cy="5095839"/>
              </a:xfrm>
              <a:prstGeom prst="rect">
                <a:avLst/>
              </a:prstGeom>
            </p:spPr>
          </p:pic>
          <p:sp>
            <p:nvSpPr>
              <p:cNvPr id="35" name="Triangle 34">
                <a:extLst>
                  <a:ext uri="{FF2B5EF4-FFF2-40B4-BE49-F238E27FC236}">
                    <a16:creationId xmlns:a16="http://schemas.microsoft.com/office/drawing/2014/main" id="{4EDE5ABF-05D3-854C-A416-B92712C811A0}"/>
                  </a:ext>
                </a:extLst>
              </p:cNvPr>
              <p:cNvSpPr/>
              <p:nvPr/>
            </p:nvSpPr>
            <p:spPr>
              <a:xfrm rot="10800000">
                <a:off x="5958918" y="1591569"/>
                <a:ext cx="189571" cy="17842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4" name="Straight Connector 43">
              <a:extLst>
                <a:ext uri="{FF2B5EF4-FFF2-40B4-BE49-F238E27FC236}">
                  <a16:creationId xmlns:a16="http://schemas.microsoft.com/office/drawing/2014/main" id="{C146E440-CF39-8746-91A3-2DA3C662E8D7}"/>
                </a:ext>
              </a:extLst>
            </p:cNvPr>
            <p:cNvCxnSpPr>
              <a:cxnSpLocks/>
            </p:cNvCxnSpPr>
            <p:nvPr/>
          </p:nvCxnSpPr>
          <p:spPr>
            <a:xfrm>
              <a:off x="7356002" y="1956642"/>
              <a:ext cx="0" cy="3839853"/>
            </a:xfrm>
            <a:prstGeom prst="line">
              <a:avLst/>
            </a:prstGeom>
            <a:ln w="19050"/>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4087F381-FDF1-E744-987A-137132FC763F}"/>
                </a:ext>
              </a:extLst>
            </p:cNvPr>
            <p:cNvSpPr txBox="1"/>
            <p:nvPr/>
          </p:nvSpPr>
          <p:spPr>
            <a:xfrm>
              <a:off x="6281765" y="1325933"/>
              <a:ext cx="2148473" cy="307777"/>
            </a:xfrm>
            <a:prstGeom prst="rect">
              <a:avLst/>
            </a:prstGeom>
            <a:noFill/>
          </p:spPr>
          <p:txBody>
            <a:bodyPr wrap="none" rtlCol="0">
              <a:spAutoFit/>
            </a:bodyPr>
            <a:lstStyle/>
            <a:p>
              <a:r>
                <a:rPr lang="en-US" sz="1400" dirty="0"/>
                <a:t>Distance</a:t>
              </a:r>
              <a:r>
                <a:rPr lang="zh-CN" altLang="en-US" sz="1400" dirty="0"/>
                <a:t> </a:t>
              </a:r>
              <a:r>
                <a:rPr lang="en-US" altLang="zh-CN" sz="1400" dirty="0"/>
                <a:t>to</a:t>
              </a:r>
              <a:r>
                <a:rPr lang="zh-CN" altLang="en-US" sz="1400" dirty="0"/>
                <a:t> </a:t>
              </a:r>
              <a:r>
                <a:rPr lang="en-US" altLang="zh-CN" sz="1400" dirty="0"/>
                <a:t>hole</a:t>
              </a:r>
              <a:r>
                <a:rPr lang="zh-CN" altLang="en-US" sz="1400" dirty="0"/>
                <a:t> </a:t>
              </a:r>
              <a:r>
                <a:rPr lang="en-US" altLang="zh-CN" sz="1400" dirty="0"/>
                <a:t>center</a:t>
              </a:r>
              <a:r>
                <a:rPr lang="zh-CN" altLang="en-US" sz="1400" dirty="0"/>
                <a:t> </a:t>
              </a:r>
              <a:r>
                <a:rPr lang="en-US" altLang="zh-CN" sz="1400" dirty="0"/>
                <a:t>0m</a:t>
              </a:r>
              <a:endParaRPr lang="en-US" sz="1400" dirty="0"/>
            </a:p>
          </p:txBody>
        </p:sp>
      </p:grpSp>
    </p:spTree>
    <p:extLst>
      <p:ext uri="{BB962C8B-B14F-4D97-AF65-F5344CB8AC3E}">
        <p14:creationId xmlns:p14="http://schemas.microsoft.com/office/powerpoint/2010/main" val="14825151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80D2CE-0621-AB44-B227-A3555061FA11}"/>
              </a:ext>
            </a:extLst>
          </p:cNvPr>
          <p:cNvSpPr/>
          <p:nvPr/>
        </p:nvSpPr>
        <p:spPr>
          <a:xfrm>
            <a:off x="124796" y="641292"/>
            <a:ext cx="4485330" cy="506292"/>
          </a:xfrm>
          <a:prstGeom prst="rect">
            <a:avLst/>
          </a:prstGeom>
        </p:spPr>
        <p:txBody>
          <a:bodyPr wrap="none">
            <a:spAutoFit/>
          </a:bodyPr>
          <a:lstStyle/>
          <a:p>
            <a:pPr>
              <a:lnSpc>
                <a:spcPct val="150000"/>
              </a:lnSpc>
              <a:defRPr/>
            </a:pPr>
            <a:r>
              <a:rPr lang="en-US" altLang="zh-CN" sz="2000" b="1" dirty="0" err="1"/>
              <a:t>Seisfem</a:t>
            </a:r>
            <a:r>
              <a:rPr lang="en-US" altLang="zh-CN" sz="2000" b="1" dirty="0"/>
              <a:t>: Complex Geometry-Application</a:t>
            </a:r>
          </a:p>
        </p:txBody>
      </p:sp>
      <p:sp>
        <p:nvSpPr>
          <p:cNvPr id="3" name="Rectangle 2">
            <a:extLst>
              <a:ext uri="{FF2B5EF4-FFF2-40B4-BE49-F238E27FC236}">
                <a16:creationId xmlns:a16="http://schemas.microsoft.com/office/drawing/2014/main" id="{1E151089-4536-6F4C-9322-98CB55220100}"/>
              </a:ext>
            </a:extLst>
          </p:cNvPr>
          <p:cNvSpPr/>
          <p:nvPr/>
        </p:nvSpPr>
        <p:spPr>
          <a:xfrm>
            <a:off x="3501320" y="38689"/>
            <a:ext cx="2523319" cy="523220"/>
          </a:xfrm>
          <a:prstGeom prst="rect">
            <a:avLst/>
          </a:prstGeom>
        </p:spPr>
        <p:txBody>
          <a:bodyPr wrap="none">
            <a:spAutoFit/>
          </a:bodyPr>
          <a:lstStyle/>
          <a:p>
            <a:r>
              <a:rPr lang="en-US" sz="2800" b="1" dirty="0">
                <a:solidFill>
                  <a:schemeClr val="accent1">
                    <a:lumMod val="75000"/>
                  </a:schemeClr>
                </a:solidFill>
              </a:rPr>
              <a:t>FEM Simulation</a:t>
            </a:r>
            <a:endParaRPr lang="en-US" sz="2400" b="1" dirty="0">
              <a:solidFill>
                <a:schemeClr val="accent1">
                  <a:lumMod val="75000"/>
                </a:schemeClr>
              </a:solidFill>
            </a:endParaRPr>
          </a:p>
        </p:txBody>
      </p:sp>
      <p:pic>
        <p:nvPicPr>
          <p:cNvPr id="4" name="Picture 3">
            <a:extLst>
              <a:ext uri="{FF2B5EF4-FFF2-40B4-BE49-F238E27FC236}">
                <a16:creationId xmlns:a16="http://schemas.microsoft.com/office/drawing/2014/main" id="{9E78C534-0885-F842-8B6E-8DFFDD47E1DF}"/>
              </a:ext>
            </a:extLst>
          </p:cNvPr>
          <p:cNvPicPr>
            <a:picLocks/>
          </p:cNvPicPr>
          <p:nvPr/>
        </p:nvPicPr>
        <p:blipFill rotWithShape="1">
          <a:blip r:embed="rId2"/>
          <a:srcRect l="12730" t="2980" r="56029" b="9676"/>
          <a:stretch/>
        </p:blipFill>
        <p:spPr>
          <a:xfrm>
            <a:off x="1044404" y="3270191"/>
            <a:ext cx="3465452" cy="2860441"/>
          </a:xfrm>
          <a:prstGeom prst="rect">
            <a:avLst/>
          </a:prstGeom>
        </p:spPr>
      </p:pic>
      <p:grpSp>
        <p:nvGrpSpPr>
          <p:cNvPr id="5" name="Group 4">
            <a:extLst>
              <a:ext uri="{FF2B5EF4-FFF2-40B4-BE49-F238E27FC236}">
                <a16:creationId xmlns:a16="http://schemas.microsoft.com/office/drawing/2014/main" id="{66C8647F-9425-5649-88E5-5E1ED9478AED}"/>
              </a:ext>
            </a:extLst>
          </p:cNvPr>
          <p:cNvGrpSpPr/>
          <p:nvPr/>
        </p:nvGrpSpPr>
        <p:grpSpPr>
          <a:xfrm>
            <a:off x="887766" y="1051276"/>
            <a:ext cx="3622090" cy="2315223"/>
            <a:chOff x="1629278" y="1168378"/>
            <a:chExt cx="8747057" cy="5174166"/>
          </a:xfrm>
        </p:grpSpPr>
        <p:pic>
          <p:nvPicPr>
            <p:cNvPr id="6" name="Picture 5">
              <a:extLst>
                <a:ext uri="{FF2B5EF4-FFF2-40B4-BE49-F238E27FC236}">
                  <a16:creationId xmlns:a16="http://schemas.microsoft.com/office/drawing/2014/main" id="{EFA5133B-DC93-C441-BD25-D0D45E01824A}"/>
                </a:ext>
              </a:extLst>
            </p:cNvPr>
            <p:cNvPicPr>
              <a:picLocks noChangeAspect="1"/>
            </p:cNvPicPr>
            <p:nvPr/>
          </p:nvPicPr>
          <p:blipFill rotWithShape="1">
            <a:blip r:embed="rId3"/>
            <a:srcRect l="8651" r="12001" b="7003"/>
            <a:stretch/>
          </p:blipFill>
          <p:spPr>
            <a:xfrm>
              <a:off x="1629278" y="1168378"/>
              <a:ext cx="8747057" cy="5174166"/>
            </a:xfrm>
            <a:prstGeom prst="rect">
              <a:avLst/>
            </a:prstGeom>
          </p:spPr>
        </p:pic>
        <p:sp>
          <p:nvSpPr>
            <p:cNvPr id="7" name="Triangle 6">
              <a:extLst>
                <a:ext uri="{FF2B5EF4-FFF2-40B4-BE49-F238E27FC236}">
                  <a16:creationId xmlns:a16="http://schemas.microsoft.com/office/drawing/2014/main" id="{832B0CC7-867F-AE40-A6FF-671AFB07B01A}"/>
                </a:ext>
              </a:extLst>
            </p:cNvPr>
            <p:cNvSpPr/>
            <p:nvPr/>
          </p:nvSpPr>
          <p:spPr>
            <a:xfrm rot="10800000">
              <a:off x="2778512" y="1605773"/>
              <a:ext cx="189571" cy="1784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FF07385A-82CD-8148-97A2-38E176DCEFD2}"/>
                </a:ext>
              </a:extLst>
            </p:cNvPr>
            <p:cNvSpPr/>
            <p:nvPr/>
          </p:nvSpPr>
          <p:spPr>
            <a:xfrm rot="10800000">
              <a:off x="9368882" y="1583472"/>
              <a:ext cx="189571" cy="1784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iangle 8">
              <a:extLst>
                <a:ext uri="{FF2B5EF4-FFF2-40B4-BE49-F238E27FC236}">
                  <a16:creationId xmlns:a16="http://schemas.microsoft.com/office/drawing/2014/main" id="{CBFD3E03-A077-6349-8549-747FC52CA7DC}"/>
                </a:ext>
              </a:extLst>
            </p:cNvPr>
            <p:cNvSpPr/>
            <p:nvPr/>
          </p:nvSpPr>
          <p:spPr>
            <a:xfrm rot="10800000">
              <a:off x="3598823" y="1605774"/>
              <a:ext cx="189571" cy="1784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angle 9">
              <a:extLst>
                <a:ext uri="{FF2B5EF4-FFF2-40B4-BE49-F238E27FC236}">
                  <a16:creationId xmlns:a16="http://schemas.microsoft.com/office/drawing/2014/main" id="{70B78F79-E1E6-3F4D-A909-AE6D1E67271A}"/>
                </a:ext>
              </a:extLst>
            </p:cNvPr>
            <p:cNvSpPr/>
            <p:nvPr/>
          </p:nvSpPr>
          <p:spPr>
            <a:xfrm rot="10800000">
              <a:off x="6066262" y="1584021"/>
              <a:ext cx="189571" cy="1784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iangle 10">
              <a:extLst>
                <a:ext uri="{FF2B5EF4-FFF2-40B4-BE49-F238E27FC236}">
                  <a16:creationId xmlns:a16="http://schemas.microsoft.com/office/drawing/2014/main" id="{7F8623FC-FAAA-9D4B-90A7-3C0D7801C8B2}"/>
                </a:ext>
              </a:extLst>
            </p:cNvPr>
            <p:cNvSpPr/>
            <p:nvPr/>
          </p:nvSpPr>
          <p:spPr>
            <a:xfrm rot="10800000">
              <a:off x="4425640" y="1605773"/>
              <a:ext cx="189571" cy="1784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iangle 11">
              <a:extLst>
                <a:ext uri="{FF2B5EF4-FFF2-40B4-BE49-F238E27FC236}">
                  <a16:creationId xmlns:a16="http://schemas.microsoft.com/office/drawing/2014/main" id="{A0D01D9D-E34C-4F4D-BA8A-A7F7D462B14C}"/>
                </a:ext>
              </a:extLst>
            </p:cNvPr>
            <p:cNvSpPr/>
            <p:nvPr/>
          </p:nvSpPr>
          <p:spPr>
            <a:xfrm rot="10800000">
              <a:off x="5245951" y="1583472"/>
              <a:ext cx="189571" cy="1784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a:extLst>
                <a:ext uri="{FF2B5EF4-FFF2-40B4-BE49-F238E27FC236}">
                  <a16:creationId xmlns:a16="http://schemas.microsoft.com/office/drawing/2014/main" id="{91D2ECD2-6B95-184D-99F9-B02CB3927096}"/>
                </a:ext>
              </a:extLst>
            </p:cNvPr>
            <p:cNvSpPr/>
            <p:nvPr/>
          </p:nvSpPr>
          <p:spPr>
            <a:xfrm rot="10800000">
              <a:off x="6883107" y="1583472"/>
              <a:ext cx="189571" cy="1784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riangle 13">
              <a:extLst>
                <a:ext uri="{FF2B5EF4-FFF2-40B4-BE49-F238E27FC236}">
                  <a16:creationId xmlns:a16="http://schemas.microsoft.com/office/drawing/2014/main" id="{ED651FAC-BA44-2A49-AC20-082788A49C11}"/>
                </a:ext>
              </a:extLst>
            </p:cNvPr>
            <p:cNvSpPr/>
            <p:nvPr/>
          </p:nvSpPr>
          <p:spPr>
            <a:xfrm rot="10800000">
              <a:off x="7678078" y="1583472"/>
              <a:ext cx="189571" cy="1784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riangle 14">
              <a:extLst>
                <a:ext uri="{FF2B5EF4-FFF2-40B4-BE49-F238E27FC236}">
                  <a16:creationId xmlns:a16="http://schemas.microsoft.com/office/drawing/2014/main" id="{72C015DD-9F68-A940-84D6-E6873026C488}"/>
                </a:ext>
              </a:extLst>
            </p:cNvPr>
            <p:cNvSpPr/>
            <p:nvPr/>
          </p:nvSpPr>
          <p:spPr>
            <a:xfrm rot="10800000">
              <a:off x="8539081" y="1583471"/>
              <a:ext cx="189571" cy="1784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7A22C36F-00AF-8641-B1AD-3E0964ADBBC9}"/>
              </a:ext>
            </a:extLst>
          </p:cNvPr>
          <p:cNvSpPr txBox="1"/>
          <p:nvPr/>
        </p:nvSpPr>
        <p:spPr>
          <a:xfrm>
            <a:off x="1974799" y="6062819"/>
            <a:ext cx="1653851" cy="307777"/>
          </a:xfrm>
          <a:prstGeom prst="rect">
            <a:avLst/>
          </a:prstGeom>
          <a:noFill/>
        </p:spPr>
        <p:txBody>
          <a:bodyPr wrap="none" rtlCol="0">
            <a:spAutoFit/>
          </a:bodyPr>
          <a:lstStyle/>
          <a:p>
            <a:r>
              <a:rPr lang="en-US" sz="1400" dirty="0"/>
              <a:t>Stack</a:t>
            </a:r>
            <a:r>
              <a:rPr lang="zh-CN" altLang="en-US" sz="1400" dirty="0"/>
              <a:t> </a:t>
            </a:r>
            <a:r>
              <a:rPr lang="en-US" altLang="zh-CN" sz="1400" dirty="0"/>
              <a:t>all</a:t>
            </a:r>
            <a:r>
              <a:rPr lang="zh-CN" altLang="en-US" sz="1400" dirty="0"/>
              <a:t> </a:t>
            </a:r>
            <a:r>
              <a:rPr lang="en-US" altLang="zh-CN" sz="1400" dirty="0"/>
              <a:t>shot gather</a:t>
            </a:r>
            <a:endParaRPr lang="en-US" sz="1400" dirty="0"/>
          </a:p>
        </p:txBody>
      </p:sp>
      <p:pic>
        <p:nvPicPr>
          <p:cNvPr id="18" name="Picture 17" descr="A screenshot of a social media post&#10;&#10;Description automatically generated">
            <a:extLst>
              <a:ext uri="{FF2B5EF4-FFF2-40B4-BE49-F238E27FC236}">
                <a16:creationId xmlns:a16="http://schemas.microsoft.com/office/drawing/2014/main" id="{329D9947-FDAE-234F-9106-2D1E278EEB18}"/>
              </a:ext>
            </a:extLst>
          </p:cNvPr>
          <p:cNvPicPr>
            <a:picLocks noChangeAspect="1"/>
          </p:cNvPicPr>
          <p:nvPr/>
        </p:nvPicPr>
        <p:blipFill rotWithShape="1">
          <a:blip r:embed="rId4"/>
          <a:srcRect l="12047" r="50755"/>
          <a:stretch/>
        </p:blipFill>
        <p:spPr>
          <a:xfrm>
            <a:off x="4807367" y="1710561"/>
            <a:ext cx="3972082" cy="3641314"/>
          </a:xfrm>
          <a:prstGeom prst="rect">
            <a:avLst/>
          </a:prstGeom>
        </p:spPr>
      </p:pic>
      <p:sp>
        <p:nvSpPr>
          <p:cNvPr id="19" name="Oval 18">
            <a:extLst>
              <a:ext uri="{FF2B5EF4-FFF2-40B4-BE49-F238E27FC236}">
                <a16:creationId xmlns:a16="http://schemas.microsoft.com/office/drawing/2014/main" id="{346F1C9F-526B-2346-BD0C-A067C25851FA}"/>
              </a:ext>
            </a:extLst>
          </p:cNvPr>
          <p:cNvSpPr/>
          <p:nvPr/>
        </p:nvSpPr>
        <p:spPr>
          <a:xfrm>
            <a:off x="6294269" y="3270191"/>
            <a:ext cx="761856" cy="794885"/>
          </a:xfrm>
          <a:prstGeom prst="ellipse">
            <a:avLst/>
          </a:prstGeom>
          <a:noFill/>
          <a:ln w="127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solidFill>
                <a:srgbClr val="C00000"/>
              </a:solidFill>
            </a:endParaRPr>
          </a:p>
        </p:txBody>
      </p:sp>
      <p:sp>
        <p:nvSpPr>
          <p:cNvPr id="20" name="TextBox 19">
            <a:extLst>
              <a:ext uri="{FF2B5EF4-FFF2-40B4-BE49-F238E27FC236}">
                <a16:creationId xmlns:a16="http://schemas.microsoft.com/office/drawing/2014/main" id="{5EB3F6B1-B708-9E45-AB6C-8B0273F565E2}"/>
              </a:ext>
            </a:extLst>
          </p:cNvPr>
          <p:cNvSpPr txBox="1"/>
          <p:nvPr/>
        </p:nvSpPr>
        <p:spPr>
          <a:xfrm>
            <a:off x="6167878" y="2859720"/>
            <a:ext cx="1014637" cy="307777"/>
          </a:xfrm>
          <a:prstGeom prst="rect">
            <a:avLst/>
          </a:prstGeom>
          <a:noFill/>
        </p:spPr>
        <p:txBody>
          <a:bodyPr wrap="none" rtlCol="0">
            <a:spAutoFit/>
          </a:bodyPr>
          <a:lstStyle/>
          <a:p>
            <a:r>
              <a:rPr lang="en-US" sz="1400" dirty="0"/>
              <a:t>hole center</a:t>
            </a:r>
          </a:p>
        </p:txBody>
      </p:sp>
    </p:spTree>
    <p:extLst>
      <p:ext uri="{BB962C8B-B14F-4D97-AF65-F5344CB8AC3E}">
        <p14:creationId xmlns:p14="http://schemas.microsoft.com/office/powerpoint/2010/main" val="1995669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955554" y="1365509"/>
            <a:ext cx="4188196" cy="3709347"/>
          </a:xfrm>
          <a:prstGeom prst="rect">
            <a:avLst/>
          </a:prstGeom>
          <a:noFill/>
          <a:ln w="9525">
            <a:noFill/>
            <a:miter lim="800000"/>
            <a:headEnd/>
            <a:tailEnd/>
          </a:ln>
        </p:spPr>
        <p:txBody>
          <a:bodyPr wrap="square" lIns="91439" tIns="45719" rIns="91439" bIns="45719">
            <a:spAutoFit/>
          </a:bodyPr>
          <a:lstStyle/>
          <a:p>
            <a:pPr marL="557199" indent="-557199">
              <a:lnSpc>
                <a:spcPct val="150000"/>
              </a:lnSpc>
              <a:buFont typeface="+mj-lt"/>
              <a:buAutoNum type="arabicPeriod"/>
              <a:defRPr/>
            </a:pPr>
            <a:r>
              <a:rPr lang="en-US" altLang="zh-CN" sz="3200" b="1" dirty="0">
                <a:ea typeface="微软雅黑" panose="020B0503020204020204" pitchFamily="34" charset="-122"/>
                <a:cs typeface="Times New Roman" panose="02020603050405020304" pitchFamily="18" charset="0"/>
              </a:rPr>
              <a:t>Introduction</a:t>
            </a:r>
          </a:p>
          <a:p>
            <a:pPr marL="557199" indent="-557199">
              <a:lnSpc>
                <a:spcPct val="150000"/>
              </a:lnSpc>
              <a:buFont typeface="+mj-lt"/>
              <a:buAutoNum type="arabicPeriod"/>
              <a:defRPr/>
            </a:pPr>
            <a:r>
              <a:rPr lang="en-US" altLang="zh-CN" sz="3200" b="1" dirty="0">
                <a:ea typeface="微软雅黑" panose="020B0503020204020204" pitchFamily="34" charset="-122"/>
                <a:cs typeface="Times New Roman" panose="02020603050405020304" pitchFamily="18" charset="0"/>
              </a:rPr>
              <a:t>Methodology </a:t>
            </a:r>
          </a:p>
          <a:p>
            <a:pPr marL="557199" indent="-557199">
              <a:lnSpc>
                <a:spcPct val="150000"/>
              </a:lnSpc>
              <a:buFont typeface="+mj-lt"/>
              <a:buAutoNum type="arabicPeriod"/>
              <a:defRPr/>
            </a:pPr>
            <a:r>
              <a:rPr lang="en-US" altLang="zh-CN" sz="3200" b="1" dirty="0">
                <a:ea typeface="微软雅黑" panose="020B0503020204020204" pitchFamily="34" charset="-122"/>
                <a:cs typeface="Times New Roman" panose="02020603050405020304" pitchFamily="18" charset="0"/>
              </a:rPr>
              <a:t>FEM Simulation</a:t>
            </a:r>
          </a:p>
          <a:p>
            <a:pPr marL="557199" indent="-557199">
              <a:lnSpc>
                <a:spcPct val="150000"/>
              </a:lnSpc>
              <a:buFont typeface="+mj-lt"/>
              <a:buAutoNum type="arabicPeriod"/>
              <a:defRPr/>
            </a:pPr>
            <a:r>
              <a:rPr lang="en-US" altLang="zh-CN" sz="3200" b="1" dirty="0">
                <a:ea typeface="微软雅黑" panose="020B0503020204020204" pitchFamily="34" charset="-122"/>
                <a:cs typeface="Times New Roman" panose="02020603050405020304" pitchFamily="18" charset="0"/>
              </a:rPr>
              <a:t>SEM Simulation</a:t>
            </a:r>
          </a:p>
          <a:p>
            <a:pPr marL="557199" indent="-557199">
              <a:lnSpc>
                <a:spcPct val="150000"/>
              </a:lnSpc>
              <a:buFont typeface="+mj-lt"/>
              <a:buAutoNum type="arabicPeriod"/>
              <a:defRPr/>
            </a:pPr>
            <a:r>
              <a:rPr lang="en-US" altLang="zh-CN" sz="3200" b="1" dirty="0">
                <a:ea typeface="微软雅黑" panose="020B0503020204020204" pitchFamily="34" charset="-122"/>
                <a:cs typeface="Times New Roman" panose="02020603050405020304" pitchFamily="18" charset="0"/>
              </a:rPr>
              <a:t>Summary </a:t>
            </a:r>
          </a:p>
        </p:txBody>
      </p:sp>
      <p:sp>
        <p:nvSpPr>
          <p:cNvPr id="4" name="Rectangle 3">
            <a:extLst>
              <a:ext uri="{FF2B5EF4-FFF2-40B4-BE49-F238E27FC236}">
                <a16:creationId xmlns:a16="http://schemas.microsoft.com/office/drawing/2014/main" id="{1F0FD400-DECB-45F7-B354-B5A9CDADE472}"/>
              </a:ext>
            </a:extLst>
          </p:cNvPr>
          <p:cNvSpPr/>
          <p:nvPr/>
        </p:nvSpPr>
        <p:spPr>
          <a:xfrm>
            <a:off x="3727055" y="44033"/>
            <a:ext cx="1441613" cy="523220"/>
          </a:xfrm>
          <a:prstGeom prst="rect">
            <a:avLst/>
          </a:prstGeom>
        </p:spPr>
        <p:txBody>
          <a:bodyPr wrap="none">
            <a:spAutoFit/>
          </a:bodyPr>
          <a:lstStyle/>
          <a:p>
            <a:r>
              <a:rPr lang="en-US" sz="2800" b="1" dirty="0">
                <a:solidFill>
                  <a:schemeClr val="accent1">
                    <a:lumMod val="75000"/>
                  </a:schemeClr>
                </a:solidFill>
              </a:rPr>
              <a:t>Content</a:t>
            </a:r>
            <a:r>
              <a:rPr lang="en-US" sz="2400" b="1" dirty="0">
                <a:solidFill>
                  <a:schemeClr val="accent1">
                    <a:lumMod val="75000"/>
                  </a:schemeClr>
                </a:solidFill>
              </a:rPr>
              <a:t> </a:t>
            </a:r>
          </a:p>
        </p:txBody>
      </p:sp>
    </p:spTree>
    <p:extLst>
      <p:ext uri="{BB962C8B-B14F-4D97-AF65-F5344CB8AC3E}">
        <p14:creationId xmlns:p14="http://schemas.microsoft.com/office/powerpoint/2010/main" val="11763937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ap&#10;&#10;Description automatically generated">
            <a:extLst>
              <a:ext uri="{FF2B5EF4-FFF2-40B4-BE49-F238E27FC236}">
                <a16:creationId xmlns:a16="http://schemas.microsoft.com/office/drawing/2014/main" id="{04DC1C5A-F0F5-4970-95D3-17BF579FA66F}"/>
              </a:ext>
            </a:extLst>
          </p:cNvPr>
          <p:cNvPicPr>
            <a:picLocks noChangeAspect="1"/>
          </p:cNvPicPr>
          <p:nvPr/>
        </p:nvPicPr>
        <p:blipFill>
          <a:blip r:embed="rId2"/>
          <a:stretch>
            <a:fillRect/>
          </a:stretch>
        </p:blipFill>
        <p:spPr>
          <a:xfrm>
            <a:off x="4911763" y="3805668"/>
            <a:ext cx="3591549" cy="2286000"/>
          </a:xfrm>
          <a:prstGeom prst="rect">
            <a:avLst/>
          </a:prstGeom>
        </p:spPr>
      </p:pic>
      <p:pic>
        <p:nvPicPr>
          <p:cNvPr id="5" name="Picture 4" descr="A picture containing text, map&#10;&#10;Description automatically generated">
            <a:extLst>
              <a:ext uri="{FF2B5EF4-FFF2-40B4-BE49-F238E27FC236}">
                <a16:creationId xmlns:a16="http://schemas.microsoft.com/office/drawing/2014/main" id="{D4966B9D-FAF3-47B7-94F6-B50D9D43E68A}"/>
              </a:ext>
            </a:extLst>
          </p:cNvPr>
          <p:cNvPicPr>
            <a:picLocks noChangeAspect="1"/>
          </p:cNvPicPr>
          <p:nvPr/>
        </p:nvPicPr>
        <p:blipFill>
          <a:blip r:embed="rId3"/>
          <a:stretch>
            <a:fillRect/>
          </a:stretch>
        </p:blipFill>
        <p:spPr>
          <a:xfrm>
            <a:off x="4911763" y="1419225"/>
            <a:ext cx="3591549" cy="2286000"/>
          </a:xfrm>
          <a:prstGeom prst="rect">
            <a:avLst/>
          </a:prstGeom>
        </p:spPr>
      </p:pic>
      <p:pic>
        <p:nvPicPr>
          <p:cNvPr id="6" name="Picture 5">
            <a:extLst>
              <a:ext uri="{FF2B5EF4-FFF2-40B4-BE49-F238E27FC236}">
                <a16:creationId xmlns:a16="http://schemas.microsoft.com/office/drawing/2014/main" id="{71B4243E-B495-41B2-A762-3E617F61B6D7}"/>
              </a:ext>
            </a:extLst>
          </p:cNvPr>
          <p:cNvPicPr>
            <a:picLocks noChangeAspect="1"/>
          </p:cNvPicPr>
          <p:nvPr/>
        </p:nvPicPr>
        <p:blipFill>
          <a:blip r:embed="rId4"/>
          <a:stretch>
            <a:fillRect/>
          </a:stretch>
        </p:blipFill>
        <p:spPr>
          <a:xfrm>
            <a:off x="478541" y="3966818"/>
            <a:ext cx="3327650" cy="1963701"/>
          </a:xfrm>
          <a:prstGeom prst="rect">
            <a:avLst/>
          </a:prstGeom>
        </p:spPr>
      </p:pic>
      <p:sp>
        <p:nvSpPr>
          <p:cNvPr id="8" name="Rectangle 7">
            <a:extLst>
              <a:ext uri="{FF2B5EF4-FFF2-40B4-BE49-F238E27FC236}">
                <a16:creationId xmlns:a16="http://schemas.microsoft.com/office/drawing/2014/main" id="{C6CA72B3-6669-447C-9671-2CC54BAD5891}"/>
              </a:ext>
            </a:extLst>
          </p:cNvPr>
          <p:cNvSpPr/>
          <p:nvPr/>
        </p:nvSpPr>
        <p:spPr>
          <a:xfrm>
            <a:off x="136553" y="688371"/>
            <a:ext cx="3364767" cy="506292"/>
          </a:xfrm>
          <a:prstGeom prst="rect">
            <a:avLst/>
          </a:prstGeom>
        </p:spPr>
        <p:txBody>
          <a:bodyPr wrap="none">
            <a:spAutoFit/>
          </a:bodyPr>
          <a:lstStyle/>
          <a:p>
            <a:pPr>
              <a:lnSpc>
                <a:spcPct val="150000"/>
              </a:lnSpc>
              <a:defRPr/>
            </a:pPr>
            <a:r>
              <a:rPr lang="en-US" altLang="zh-CN" sz="2000" b="1" dirty="0" err="1"/>
              <a:t>Seisfem</a:t>
            </a:r>
            <a:r>
              <a:rPr lang="en-US" altLang="zh-CN" sz="2000" b="1" dirty="0"/>
              <a:t>: Irregular Topography</a:t>
            </a:r>
          </a:p>
        </p:txBody>
      </p:sp>
      <p:pic>
        <p:nvPicPr>
          <p:cNvPr id="12" name="Picture 11" descr="A close up of a map&#10;&#10;Description automatically generated">
            <a:extLst>
              <a:ext uri="{FF2B5EF4-FFF2-40B4-BE49-F238E27FC236}">
                <a16:creationId xmlns:a16="http://schemas.microsoft.com/office/drawing/2014/main" id="{45177D71-C8E3-4B1F-A3EB-9F6EC4C51F6C}"/>
              </a:ext>
            </a:extLst>
          </p:cNvPr>
          <p:cNvPicPr>
            <a:picLocks noChangeAspect="1"/>
          </p:cNvPicPr>
          <p:nvPr/>
        </p:nvPicPr>
        <p:blipFill rotWithShape="1">
          <a:blip r:embed="rId5"/>
          <a:srcRect l="539" t="316" r="651" b="623"/>
          <a:stretch/>
        </p:blipFill>
        <p:spPr>
          <a:xfrm>
            <a:off x="640473" y="1516988"/>
            <a:ext cx="3028650" cy="1966630"/>
          </a:xfrm>
          <a:prstGeom prst="rect">
            <a:avLst/>
          </a:prstGeom>
        </p:spPr>
      </p:pic>
      <p:sp>
        <p:nvSpPr>
          <p:cNvPr id="13" name="TextBox 12">
            <a:extLst>
              <a:ext uri="{FF2B5EF4-FFF2-40B4-BE49-F238E27FC236}">
                <a16:creationId xmlns:a16="http://schemas.microsoft.com/office/drawing/2014/main" id="{542B0A03-D99B-4DF8-94CD-6C4C76098F33}"/>
              </a:ext>
            </a:extLst>
          </p:cNvPr>
          <p:cNvSpPr txBox="1"/>
          <p:nvPr/>
        </p:nvSpPr>
        <p:spPr>
          <a:xfrm>
            <a:off x="1498415" y="3535948"/>
            <a:ext cx="1431226" cy="338554"/>
          </a:xfrm>
          <a:prstGeom prst="rect">
            <a:avLst/>
          </a:prstGeom>
          <a:noFill/>
        </p:spPr>
        <p:txBody>
          <a:bodyPr wrap="none" rtlCol="0">
            <a:spAutoFit/>
          </a:bodyPr>
          <a:lstStyle/>
          <a:p>
            <a:r>
              <a:rPr lang="en-US" sz="1600" dirty="0"/>
              <a:t>Velocity Model</a:t>
            </a:r>
          </a:p>
        </p:txBody>
      </p:sp>
      <p:sp>
        <p:nvSpPr>
          <p:cNvPr id="14" name="TextBox 13">
            <a:extLst>
              <a:ext uri="{FF2B5EF4-FFF2-40B4-BE49-F238E27FC236}">
                <a16:creationId xmlns:a16="http://schemas.microsoft.com/office/drawing/2014/main" id="{8D2BA678-7933-45D2-988A-7D7C2974053F}"/>
              </a:ext>
            </a:extLst>
          </p:cNvPr>
          <p:cNvSpPr txBox="1"/>
          <p:nvPr/>
        </p:nvSpPr>
        <p:spPr>
          <a:xfrm>
            <a:off x="678887" y="2127358"/>
            <a:ext cx="1021433"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vp1 vs1 rho1</a:t>
            </a:r>
          </a:p>
        </p:txBody>
      </p:sp>
      <p:sp>
        <p:nvSpPr>
          <p:cNvPr id="15" name="TextBox 14">
            <a:extLst>
              <a:ext uri="{FF2B5EF4-FFF2-40B4-BE49-F238E27FC236}">
                <a16:creationId xmlns:a16="http://schemas.microsoft.com/office/drawing/2014/main" id="{E690596D-117F-4031-B041-1906E7C8411C}"/>
              </a:ext>
            </a:extLst>
          </p:cNvPr>
          <p:cNvSpPr txBox="1"/>
          <p:nvPr/>
        </p:nvSpPr>
        <p:spPr>
          <a:xfrm>
            <a:off x="716817" y="3017349"/>
            <a:ext cx="987771"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vp2 vs2 rho2</a:t>
            </a:r>
          </a:p>
        </p:txBody>
      </p:sp>
      <p:sp>
        <p:nvSpPr>
          <p:cNvPr id="16" name="TextBox 15">
            <a:extLst>
              <a:ext uri="{FF2B5EF4-FFF2-40B4-BE49-F238E27FC236}">
                <a16:creationId xmlns:a16="http://schemas.microsoft.com/office/drawing/2014/main" id="{C35BA988-95CD-4E47-8B0F-2A24471191A9}"/>
              </a:ext>
            </a:extLst>
          </p:cNvPr>
          <p:cNvSpPr txBox="1"/>
          <p:nvPr/>
        </p:nvSpPr>
        <p:spPr>
          <a:xfrm>
            <a:off x="1488691" y="5984718"/>
            <a:ext cx="1353256" cy="338554"/>
          </a:xfrm>
          <a:prstGeom prst="rect">
            <a:avLst/>
          </a:prstGeom>
          <a:noFill/>
        </p:spPr>
        <p:txBody>
          <a:bodyPr wrap="none" rtlCol="0">
            <a:spAutoFit/>
          </a:bodyPr>
          <a:lstStyle/>
          <a:p>
            <a:r>
              <a:rPr lang="en-US" sz="1600" dirty="0"/>
              <a:t>Mesh Scheme</a:t>
            </a:r>
          </a:p>
        </p:txBody>
      </p:sp>
      <p:pic>
        <p:nvPicPr>
          <p:cNvPr id="17" name="Picture 4" descr="page7image17073248">
            <a:extLst>
              <a:ext uri="{FF2B5EF4-FFF2-40B4-BE49-F238E27FC236}">
                <a16:creationId xmlns:a16="http://schemas.microsoft.com/office/drawing/2014/main" id="{CB3C216E-003C-4E38-A0DA-2A66291DA9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1175" y="3566780"/>
            <a:ext cx="636800" cy="347961"/>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98949D7F-E93E-4653-8C29-835A6C29186E}"/>
              </a:ext>
            </a:extLst>
          </p:cNvPr>
          <p:cNvSpPr/>
          <p:nvPr/>
        </p:nvSpPr>
        <p:spPr>
          <a:xfrm>
            <a:off x="3501320" y="38689"/>
            <a:ext cx="2523319" cy="523220"/>
          </a:xfrm>
          <a:prstGeom prst="rect">
            <a:avLst/>
          </a:prstGeom>
        </p:spPr>
        <p:txBody>
          <a:bodyPr wrap="none">
            <a:spAutoFit/>
          </a:bodyPr>
          <a:lstStyle/>
          <a:p>
            <a:r>
              <a:rPr lang="en-US" sz="2800" b="1" dirty="0">
                <a:solidFill>
                  <a:schemeClr val="accent1">
                    <a:lumMod val="75000"/>
                  </a:schemeClr>
                </a:solidFill>
              </a:rPr>
              <a:t>FEM Simulation</a:t>
            </a:r>
            <a:endParaRPr lang="en-US" sz="2400" b="1" dirty="0">
              <a:solidFill>
                <a:schemeClr val="accent1">
                  <a:lumMod val="75000"/>
                </a:schemeClr>
              </a:solidFill>
            </a:endParaRPr>
          </a:p>
        </p:txBody>
      </p:sp>
    </p:spTree>
    <p:extLst>
      <p:ext uri="{BB962C8B-B14F-4D97-AF65-F5344CB8AC3E}">
        <p14:creationId xmlns:p14="http://schemas.microsoft.com/office/powerpoint/2010/main" val="2543003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955554" y="1365509"/>
            <a:ext cx="4188196" cy="3709347"/>
          </a:xfrm>
          <a:prstGeom prst="rect">
            <a:avLst/>
          </a:prstGeom>
          <a:noFill/>
          <a:ln w="9525">
            <a:noFill/>
            <a:miter lim="800000"/>
            <a:headEnd/>
            <a:tailEnd/>
          </a:ln>
        </p:spPr>
        <p:txBody>
          <a:bodyPr wrap="square" lIns="91439" tIns="45719" rIns="91439" bIns="45719">
            <a:spAutoFit/>
          </a:bodyPr>
          <a:lstStyle/>
          <a:p>
            <a:pPr marL="557199" indent="-557199">
              <a:lnSpc>
                <a:spcPct val="150000"/>
              </a:lnSpc>
              <a:buFont typeface="+mj-lt"/>
              <a:buAutoNum type="arabicPeriod"/>
              <a:defRPr/>
            </a:pPr>
            <a:r>
              <a:rPr lang="en-US" altLang="zh-CN" sz="3200" b="1" dirty="0">
                <a:ea typeface="微软雅黑" panose="020B0503020204020204" pitchFamily="34" charset="-122"/>
                <a:cs typeface="Times New Roman" panose="02020603050405020304" pitchFamily="18" charset="0"/>
              </a:rPr>
              <a:t>Introduction</a:t>
            </a:r>
          </a:p>
          <a:p>
            <a:pPr marL="557199" indent="-557199">
              <a:lnSpc>
                <a:spcPct val="150000"/>
              </a:lnSpc>
              <a:buFont typeface="+mj-lt"/>
              <a:buAutoNum type="arabicPeriod"/>
              <a:defRPr/>
            </a:pPr>
            <a:r>
              <a:rPr lang="en-US" altLang="zh-CN" sz="3200" b="1" dirty="0">
                <a:ea typeface="微软雅黑" panose="020B0503020204020204" pitchFamily="34" charset="-122"/>
                <a:cs typeface="Times New Roman" panose="02020603050405020304" pitchFamily="18" charset="0"/>
              </a:rPr>
              <a:t>Methodology Part </a:t>
            </a:r>
          </a:p>
          <a:p>
            <a:pPr marL="557199" indent="-557199">
              <a:lnSpc>
                <a:spcPct val="150000"/>
              </a:lnSpc>
              <a:buFont typeface="+mj-lt"/>
              <a:buAutoNum type="arabicPeriod"/>
              <a:defRPr/>
            </a:pPr>
            <a:r>
              <a:rPr lang="en-US" altLang="zh-CN" sz="3200" b="1" dirty="0">
                <a:ea typeface="微软雅黑" panose="020B0503020204020204" pitchFamily="34" charset="-122"/>
                <a:cs typeface="Times New Roman" panose="02020603050405020304" pitchFamily="18" charset="0"/>
              </a:rPr>
              <a:t>FEM Simulation</a:t>
            </a:r>
          </a:p>
          <a:p>
            <a:pPr marL="557199" indent="-557199">
              <a:lnSpc>
                <a:spcPct val="150000"/>
              </a:lnSpc>
              <a:buFont typeface="+mj-lt"/>
              <a:buAutoNum type="arabicPeriod"/>
              <a:defRPr/>
            </a:pPr>
            <a:r>
              <a:rPr lang="en-US" altLang="zh-CN" sz="3200" b="1" dirty="0">
                <a:solidFill>
                  <a:srgbClr val="C00000"/>
                </a:solidFill>
                <a:ea typeface="微软雅黑" panose="020B0503020204020204" pitchFamily="34" charset="-122"/>
                <a:cs typeface="Times New Roman" panose="02020603050405020304" pitchFamily="18" charset="0"/>
              </a:rPr>
              <a:t>SEM Simulation</a:t>
            </a:r>
          </a:p>
          <a:p>
            <a:pPr marL="557199" indent="-557199">
              <a:lnSpc>
                <a:spcPct val="150000"/>
              </a:lnSpc>
              <a:buFont typeface="+mj-lt"/>
              <a:buAutoNum type="arabicPeriod"/>
              <a:defRPr/>
            </a:pPr>
            <a:r>
              <a:rPr lang="en-US" altLang="zh-CN" sz="3200" b="1" dirty="0">
                <a:ea typeface="微软雅黑" panose="020B0503020204020204" pitchFamily="34" charset="-122"/>
                <a:cs typeface="Times New Roman" panose="02020603050405020304" pitchFamily="18" charset="0"/>
              </a:rPr>
              <a:t>Summary </a:t>
            </a:r>
          </a:p>
        </p:txBody>
      </p:sp>
      <p:sp>
        <p:nvSpPr>
          <p:cNvPr id="4" name="Rectangle 3">
            <a:extLst>
              <a:ext uri="{FF2B5EF4-FFF2-40B4-BE49-F238E27FC236}">
                <a16:creationId xmlns:a16="http://schemas.microsoft.com/office/drawing/2014/main" id="{1F0FD400-DECB-45F7-B354-B5A9CDADE472}"/>
              </a:ext>
            </a:extLst>
          </p:cNvPr>
          <p:cNvSpPr/>
          <p:nvPr/>
        </p:nvSpPr>
        <p:spPr>
          <a:xfrm>
            <a:off x="3727055" y="44033"/>
            <a:ext cx="1441613" cy="523220"/>
          </a:xfrm>
          <a:prstGeom prst="rect">
            <a:avLst/>
          </a:prstGeom>
        </p:spPr>
        <p:txBody>
          <a:bodyPr wrap="none">
            <a:spAutoFit/>
          </a:bodyPr>
          <a:lstStyle/>
          <a:p>
            <a:r>
              <a:rPr lang="en-US" sz="2800" b="1" dirty="0">
                <a:solidFill>
                  <a:schemeClr val="accent1">
                    <a:lumMod val="75000"/>
                  </a:schemeClr>
                </a:solidFill>
              </a:rPr>
              <a:t>Content</a:t>
            </a:r>
            <a:r>
              <a:rPr lang="en-US" sz="2400" b="1" dirty="0">
                <a:solidFill>
                  <a:schemeClr val="accent1">
                    <a:lumMod val="75000"/>
                  </a:schemeClr>
                </a:solidFill>
              </a:rPr>
              <a:t> </a:t>
            </a:r>
          </a:p>
        </p:txBody>
      </p:sp>
    </p:spTree>
    <p:extLst>
      <p:ext uri="{BB962C8B-B14F-4D97-AF65-F5344CB8AC3E}">
        <p14:creationId xmlns:p14="http://schemas.microsoft.com/office/powerpoint/2010/main" val="37904015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20F0357-06B6-47D3-B4D8-A9683A2C7B7A}"/>
              </a:ext>
            </a:extLst>
          </p:cNvPr>
          <p:cNvSpPr/>
          <p:nvPr/>
        </p:nvSpPr>
        <p:spPr>
          <a:xfrm>
            <a:off x="150563" y="802758"/>
            <a:ext cx="8842874" cy="2923877"/>
          </a:xfrm>
          <a:prstGeom prst="rect">
            <a:avLst/>
          </a:prstGeom>
        </p:spPr>
        <p:txBody>
          <a:bodyPr wrap="square">
            <a:spAutoFit/>
          </a:bodyPr>
          <a:lstStyle/>
          <a:p>
            <a:pPr algn="just"/>
            <a:r>
              <a:rPr lang="en-US" altLang="zh-CN" sz="2000" b="1" dirty="0"/>
              <a:t>SPECFEM2D</a:t>
            </a:r>
            <a:r>
              <a:rPr lang="en-US" altLang="zh-CN" dirty="0"/>
              <a:t> simulates forward and adjoint seismic wave propagation in two-dimensional acoustic, (an)elastic, poroelastic or coupled acoustic-(an)elastic-poroelastic media, with Convolution PML absorbing conditions.</a:t>
            </a:r>
          </a:p>
          <a:p>
            <a:pPr algn="just"/>
            <a:endParaRPr lang="en-US" altLang="zh-CN" dirty="0"/>
          </a:p>
          <a:p>
            <a:pPr algn="just"/>
            <a:r>
              <a:rPr lang="en-US" altLang="zh-CN" sz="2000" b="1" dirty="0"/>
              <a:t>SPECFEM3D</a:t>
            </a:r>
            <a:r>
              <a:rPr lang="en-US" altLang="zh-CN" dirty="0"/>
              <a:t> Cartesian simulates acoustic (fluid), elastic (solid), coupled acoustic/elastic, poroelastic or seismic wave propagation in any type of conforming mesh of hexahedra (structured or not.) It can, for instance, model seismic waves propagating in sedimentary basins or any other regional geological model following earthquakes. It can also be used for non-destructive testing or for ocean acoustics.</a:t>
            </a:r>
            <a:endParaRPr lang="zh-CN" altLang="en-US" dirty="0"/>
          </a:p>
          <a:p>
            <a:endParaRPr lang="zh-CN" altLang="en-US" dirty="0"/>
          </a:p>
        </p:txBody>
      </p:sp>
      <p:pic>
        <p:nvPicPr>
          <p:cNvPr id="5" name="Picture 4">
            <a:extLst>
              <a:ext uri="{FF2B5EF4-FFF2-40B4-BE49-F238E27FC236}">
                <a16:creationId xmlns:a16="http://schemas.microsoft.com/office/drawing/2014/main" id="{05E831D6-9F4F-4F59-B3A2-4C3E45FF1A2E}"/>
              </a:ext>
            </a:extLst>
          </p:cNvPr>
          <p:cNvPicPr>
            <a:picLocks noChangeAspect="1"/>
          </p:cNvPicPr>
          <p:nvPr/>
        </p:nvPicPr>
        <p:blipFill>
          <a:blip r:embed="rId2"/>
          <a:stretch>
            <a:fillRect/>
          </a:stretch>
        </p:blipFill>
        <p:spPr>
          <a:xfrm>
            <a:off x="716655" y="3663956"/>
            <a:ext cx="1932861" cy="2428056"/>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C8970D28-4087-4A57-8912-DDE2FC82F80E}"/>
              </a:ext>
            </a:extLst>
          </p:cNvPr>
          <p:cNvPicPr>
            <a:picLocks noChangeAspect="1"/>
          </p:cNvPicPr>
          <p:nvPr/>
        </p:nvPicPr>
        <p:blipFill>
          <a:blip r:embed="rId3"/>
          <a:stretch>
            <a:fillRect/>
          </a:stretch>
        </p:blipFill>
        <p:spPr>
          <a:xfrm>
            <a:off x="3215607" y="3663956"/>
            <a:ext cx="1932861" cy="2432050"/>
          </a:xfrm>
          <a:prstGeom prst="rect">
            <a:avLst/>
          </a:prstGeom>
        </p:spPr>
      </p:pic>
      <p:sp>
        <p:nvSpPr>
          <p:cNvPr id="8" name="Rectangle 7">
            <a:extLst>
              <a:ext uri="{FF2B5EF4-FFF2-40B4-BE49-F238E27FC236}">
                <a16:creationId xmlns:a16="http://schemas.microsoft.com/office/drawing/2014/main" id="{FB7D06F4-0DFE-485A-997C-881B663FF575}"/>
              </a:ext>
            </a:extLst>
          </p:cNvPr>
          <p:cNvSpPr/>
          <p:nvPr/>
        </p:nvSpPr>
        <p:spPr>
          <a:xfrm>
            <a:off x="5886629" y="3585686"/>
            <a:ext cx="2457019" cy="2352952"/>
          </a:xfrm>
          <a:prstGeom prst="rect">
            <a:avLst/>
          </a:prstGeom>
        </p:spPr>
        <p:txBody>
          <a:bodyPr wrap="none">
            <a:spAutoFit/>
          </a:bodyPr>
          <a:lstStyle/>
          <a:p>
            <a:pPr marL="285750" indent="-285750">
              <a:lnSpc>
                <a:spcPct val="150000"/>
              </a:lnSpc>
              <a:buFont typeface="Arial" panose="020B0604020202020204" pitchFamily="34" charset="0"/>
              <a:buChar char="•"/>
            </a:pPr>
            <a:r>
              <a:rPr lang="en-US" altLang="zh-CN" sz="2000" b="1" dirty="0"/>
              <a:t>Open source</a:t>
            </a:r>
          </a:p>
          <a:p>
            <a:pPr marL="285750" indent="-285750">
              <a:lnSpc>
                <a:spcPct val="150000"/>
              </a:lnSpc>
              <a:buFont typeface="Arial" panose="020B0604020202020204" pitchFamily="34" charset="0"/>
              <a:buChar char="•"/>
            </a:pPr>
            <a:r>
              <a:rPr lang="en-US" altLang="zh-CN" sz="2000" b="1" dirty="0"/>
              <a:t>Written in Fortran</a:t>
            </a:r>
          </a:p>
          <a:p>
            <a:pPr marL="285750" indent="-285750">
              <a:lnSpc>
                <a:spcPct val="150000"/>
              </a:lnSpc>
              <a:buFont typeface="Arial" panose="020B0604020202020204" pitchFamily="34" charset="0"/>
              <a:buChar char="•"/>
            </a:pPr>
            <a:r>
              <a:rPr lang="en-US" altLang="zh-CN" sz="2000" b="1" dirty="0"/>
              <a:t>Parallel computing</a:t>
            </a:r>
          </a:p>
          <a:p>
            <a:pPr marL="285750" indent="-285750">
              <a:lnSpc>
                <a:spcPct val="150000"/>
              </a:lnSpc>
              <a:buFont typeface="Arial" panose="020B0604020202020204" pitchFamily="34" charset="0"/>
              <a:buChar char="•"/>
            </a:pPr>
            <a:r>
              <a:rPr lang="en-US" altLang="zh-CN" sz="2000" b="1" dirty="0"/>
              <a:t>GPU acceleration </a:t>
            </a:r>
          </a:p>
          <a:p>
            <a:pPr marL="285750" indent="-285750">
              <a:lnSpc>
                <a:spcPct val="150000"/>
              </a:lnSpc>
              <a:buFont typeface="Arial" panose="020B0604020202020204" pitchFamily="34" charset="0"/>
              <a:buChar char="•"/>
            </a:pPr>
            <a:r>
              <a:rPr lang="en-US" altLang="zh-CN" sz="2000" b="1" dirty="0"/>
              <a:t>Easy to use  </a:t>
            </a:r>
            <a:endParaRPr lang="zh-CN" altLang="en-US" sz="2000" b="1" dirty="0"/>
          </a:p>
        </p:txBody>
      </p:sp>
      <p:sp>
        <p:nvSpPr>
          <p:cNvPr id="9" name="Rectangle 8">
            <a:extLst>
              <a:ext uri="{FF2B5EF4-FFF2-40B4-BE49-F238E27FC236}">
                <a16:creationId xmlns:a16="http://schemas.microsoft.com/office/drawing/2014/main" id="{6C31E559-6600-4606-AEFF-69A96A123D2D}"/>
              </a:ext>
            </a:extLst>
          </p:cNvPr>
          <p:cNvSpPr/>
          <p:nvPr/>
        </p:nvSpPr>
        <p:spPr>
          <a:xfrm>
            <a:off x="3501320" y="38689"/>
            <a:ext cx="2523319" cy="523220"/>
          </a:xfrm>
          <a:prstGeom prst="rect">
            <a:avLst/>
          </a:prstGeom>
        </p:spPr>
        <p:txBody>
          <a:bodyPr wrap="none">
            <a:spAutoFit/>
          </a:bodyPr>
          <a:lstStyle/>
          <a:p>
            <a:r>
              <a:rPr lang="en-US" sz="2800" b="1" dirty="0">
                <a:solidFill>
                  <a:schemeClr val="accent1">
                    <a:lumMod val="75000"/>
                  </a:schemeClr>
                </a:solidFill>
              </a:rPr>
              <a:t>SEM Simulation</a:t>
            </a:r>
            <a:endParaRPr lang="en-US" sz="2400" b="1" dirty="0">
              <a:solidFill>
                <a:schemeClr val="accent1">
                  <a:lumMod val="75000"/>
                </a:schemeClr>
              </a:solidFill>
            </a:endParaRPr>
          </a:p>
        </p:txBody>
      </p:sp>
    </p:spTree>
    <p:extLst>
      <p:ext uri="{BB962C8B-B14F-4D97-AF65-F5344CB8AC3E}">
        <p14:creationId xmlns:p14="http://schemas.microsoft.com/office/powerpoint/2010/main" val="13310692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green field&#10;&#10;Description automatically generated">
            <a:extLst>
              <a:ext uri="{FF2B5EF4-FFF2-40B4-BE49-F238E27FC236}">
                <a16:creationId xmlns:a16="http://schemas.microsoft.com/office/drawing/2014/main" id="{7FF8B8E5-9DD7-40FD-B64A-4E28D48586DE}"/>
              </a:ext>
            </a:extLst>
          </p:cNvPr>
          <p:cNvPicPr>
            <a:picLocks noChangeAspect="1"/>
          </p:cNvPicPr>
          <p:nvPr/>
        </p:nvPicPr>
        <p:blipFill rotWithShape="1">
          <a:blip r:embed="rId2"/>
          <a:srcRect l="1134" t="1841" r="826" b="1882"/>
          <a:stretch/>
        </p:blipFill>
        <p:spPr>
          <a:xfrm>
            <a:off x="138463" y="1886527"/>
            <a:ext cx="6208032" cy="3118861"/>
          </a:xfrm>
          <a:prstGeom prst="rect">
            <a:avLst/>
          </a:prstGeom>
        </p:spPr>
      </p:pic>
      <p:pic>
        <p:nvPicPr>
          <p:cNvPr id="7" name="Picture 6" descr="A picture containing electronics&#10;&#10;Description automatically generated">
            <a:extLst>
              <a:ext uri="{FF2B5EF4-FFF2-40B4-BE49-F238E27FC236}">
                <a16:creationId xmlns:a16="http://schemas.microsoft.com/office/drawing/2014/main" id="{D06994CD-6A4B-48B6-9839-7B8535C1B4A9}"/>
              </a:ext>
            </a:extLst>
          </p:cNvPr>
          <p:cNvPicPr>
            <a:picLocks noChangeAspect="1"/>
          </p:cNvPicPr>
          <p:nvPr/>
        </p:nvPicPr>
        <p:blipFill>
          <a:blip r:embed="rId3"/>
          <a:stretch>
            <a:fillRect/>
          </a:stretch>
        </p:blipFill>
        <p:spPr>
          <a:xfrm>
            <a:off x="6484319" y="3445957"/>
            <a:ext cx="2407269" cy="1539753"/>
          </a:xfrm>
          <a:prstGeom prst="rect">
            <a:avLst/>
          </a:prstGeom>
        </p:spPr>
      </p:pic>
      <p:pic>
        <p:nvPicPr>
          <p:cNvPr id="8" name="Picture 7">
            <a:extLst>
              <a:ext uri="{FF2B5EF4-FFF2-40B4-BE49-F238E27FC236}">
                <a16:creationId xmlns:a16="http://schemas.microsoft.com/office/drawing/2014/main" id="{7D395769-0642-46FF-A680-8A020CF573FE}"/>
              </a:ext>
            </a:extLst>
          </p:cNvPr>
          <p:cNvPicPr>
            <a:picLocks noChangeAspect="1"/>
          </p:cNvPicPr>
          <p:nvPr/>
        </p:nvPicPr>
        <p:blipFill rotWithShape="1">
          <a:blip r:embed="rId4"/>
          <a:srcRect t="9220"/>
          <a:stretch/>
        </p:blipFill>
        <p:spPr>
          <a:xfrm>
            <a:off x="6519756" y="1895415"/>
            <a:ext cx="2371832" cy="1430251"/>
          </a:xfrm>
          <a:prstGeom prst="rect">
            <a:avLst/>
          </a:prstGeom>
        </p:spPr>
      </p:pic>
      <p:cxnSp>
        <p:nvCxnSpPr>
          <p:cNvPr id="10" name="Straight Arrow Connector 9">
            <a:extLst>
              <a:ext uri="{FF2B5EF4-FFF2-40B4-BE49-F238E27FC236}">
                <a16:creationId xmlns:a16="http://schemas.microsoft.com/office/drawing/2014/main" id="{281504D1-5B54-4854-B262-578024482D70}"/>
              </a:ext>
            </a:extLst>
          </p:cNvPr>
          <p:cNvCxnSpPr>
            <a:cxnSpLocks/>
          </p:cNvCxnSpPr>
          <p:nvPr/>
        </p:nvCxnSpPr>
        <p:spPr>
          <a:xfrm>
            <a:off x="3353669" y="2090284"/>
            <a:ext cx="3088486" cy="332302"/>
          </a:xfrm>
          <a:prstGeom prst="straightConnector1">
            <a:avLst/>
          </a:prstGeom>
          <a:ln w="38100">
            <a:solidFill>
              <a:srgbClr val="FFC000"/>
            </a:solidFill>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9B5BDFE6-0E3C-4CDD-B740-43FBD5910AC6}"/>
              </a:ext>
            </a:extLst>
          </p:cNvPr>
          <p:cNvCxnSpPr>
            <a:cxnSpLocks/>
          </p:cNvCxnSpPr>
          <p:nvPr/>
        </p:nvCxnSpPr>
        <p:spPr>
          <a:xfrm>
            <a:off x="4966402" y="3321932"/>
            <a:ext cx="1517917" cy="635706"/>
          </a:xfrm>
          <a:prstGeom prst="straightConnector1">
            <a:avLst/>
          </a:prstGeom>
          <a:ln w="38100">
            <a:solidFill>
              <a:srgbClr val="FFC000"/>
            </a:solidFill>
            <a:tailEnd type="triangle"/>
          </a:ln>
        </p:spPr>
        <p:style>
          <a:lnRef idx="1">
            <a:schemeClr val="accent2"/>
          </a:lnRef>
          <a:fillRef idx="0">
            <a:schemeClr val="accent2"/>
          </a:fillRef>
          <a:effectRef idx="0">
            <a:schemeClr val="accent2"/>
          </a:effectRef>
          <a:fontRef idx="minor">
            <a:schemeClr val="tx1"/>
          </a:fontRef>
        </p:style>
      </p:cxnSp>
      <p:sp>
        <p:nvSpPr>
          <p:cNvPr id="14" name="Rectangle 13">
            <a:extLst>
              <a:ext uri="{FF2B5EF4-FFF2-40B4-BE49-F238E27FC236}">
                <a16:creationId xmlns:a16="http://schemas.microsoft.com/office/drawing/2014/main" id="{F9C09CA5-3226-4D4B-8FFF-CEA2EDF718CD}"/>
              </a:ext>
            </a:extLst>
          </p:cNvPr>
          <p:cNvSpPr/>
          <p:nvPr/>
        </p:nvSpPr>
        <p:spPr>
          <a:xfrm>
            <a:off x="78412" y="4947869"/>
            <a:ext cx="4341188" cy="506292"/>
          </a:xfrm>
          <a:prstGeom prst="rect">
            <a:avLst/>
          </a:prstGeom>
        </p:spPr>
        <p:txBody>
          <a:bodyPr wrap="none">
            <a:spAutoFit/>
          </a:bodyPr>
          <a:lstStyle/>
          <a:p>
            <a:pPr>
              <a:lnSpc>
                <a:spcPct val="150000"/>
              </a:lnSpc>
              <a:defRPr/>
            </a:pPr>
            <a:r>
              <a:rPr lang="en-US" altLang="zh-CN" sz="2000" dirty="0"/>
              <a:t>Description: single hole and titled layer</a:t>
            </a:r>
          </a:p>
        </p:txBody>
      </p:sp>
      <p:sp>
        <p:nvSpPr>
          <p:cNvPr id="15" name="Rectangle 14">
            <a:extLst>
              <a:ext uri="{FF2B5EF4-FFF2-40B4-BE49-F238E27FC236}">
                <a16:creationId xmlns:a16="http://schemas.microsoft.com/office/drawing/2014/main" id="{A2783616-B4D4-4A4D-A398-7A6EA3291C20}"/>
              </a:ext>
            </a:extLst>
          </p:cNvPr>
          <p:cNvSpPr/>
          <p:nvPr/>
        </p:nvSpPr>
        <p:spPr>
          <a:xfrm>
            <a:off x="3501320" y="38689"/>
            <a:ext cx="2523319" cy="523220"/>
          </a:xfrm>
          <a:prstGeom prst="rect">
            <a:avLst/>
          </a:prstGeom>
        </p:spPr>
        <p:txBody>
          <a:bodyPr wrap="none">
            <a:spAutoFit/>
          </a:bodyPr>
          <a:lstStyle/>
          <a:p>
            <a:r>
              <a:rPr lang="en-US" sz="2800" b="1" dirty="0">
                <a:solidFill>
                  <a:schemeClr val="accent1">
                    <a:lumMod val="75000"/>
                  </a:schemeClr>
                </a:solidFill>
              </a:rPr>
              <a:t>SEM Simulation</a:t>
            </a:r>
            <a:endParaRPr lang="en-US" sz="2400" b="1" dirty="0">
              <a:solidFill>
                <a:schemeClr val="accent1">
                  <a:lumMod val="75000"/>
                </a:schemeClr>
              </a:solidFill>
            </a:endParaRPr>
          </a:p>
        </p:txBody>
      </p:sp>
      <p:sp>
        <p:nvSpPr>
          <p:cNvPr id="11" name="Rectangle 10">
            <a:extLst>
              <a:ext uri="{FF2B5EF4-FFF2-40B4-BE49-F238E27FC236}">
                <a16:creationId xmlns:a16="http://schemas.microsoft.com/office/drawing/2014/main" id="{34FD9724-049D-4664-B5F5-73E64A77F99D}"/>
              </a:ext>
            </a:extLst>
          </p:cNvPr>
          <p:cNvSpPr/>
          <p:nvPr/>
        </p:nvSpPr>
        <p:spPr>
          <a:xfrm>
            <a:off x="124796" y="671152"/>
            <a:ext cx="3572325" cy="506292"/>
          </a:xfrm>
          <a:prstGeom prst="rect">
            <a:avLst/>
          </a:prstGeom>
        </p:spPr>
        <p:txBody>
          <a:bodyPr wrap="none">
            <a:spAutoFit/>
          </a:bodyPr>
          <a:lstStyle/>
          <a:p>
            <a:pPr>
              <a:lnSpc>
                <a:spcPct val="150000"/>
              </a:lnSpc>
              <a:defRPr/>
            </a:pPr>
            <a:r>
              <a:rPr lang="en-US" altLang="zh-CN" sz="2000" b="1" dirty="0"/>
              <a:t>Specfem2D: Complex Geometry</a:t>
            </a:r>
          </a:p>
        </p:txBody>
      </p:sp>
      <p:sp>
        <p:nvSpPr>
          <p:cNvPr id="13" name="Rectangle 12">
            <a:extLst>
              <a:ext uri="{FF2B5EF4-FFF2-40B4-BE49-F238E27FC236}">
                <a16:creationId xmlns:a16="http://schemas.microsoft.com/office/drawing/2014/main" id="{2663FD7D-707C-6643-BEB3-28693F4FD8FB}"/>
              </a:ext>
            </a:extLst>
          </p:cNvPr>
          <p:cNvSpPr/>
          <p:nvPr/>
        </p:nvSpPr>
        <p:spPr>
          <a:xfrm>
            <a:off x="7758457" y="1886527"/>
            <a:ext cx="652743" cy="506292"/>
          </a:xfrm>
          <a:prstGeom prst="rect">
            <a:avLst/>
          </a:prstGeom>
        </p:spPr>
        <p:txBody>
          <a:bodyPr wrap="none">
            <a:spAutoFit/>
          </a:bodyPr>
          <a:lstStyle/>
          <a:p>
            <a:pPr>
              <a:lnSpc>
                <a:spcPct val="150000"/>
              </a:lnSpc>
              <a:defRPr/>
            </a:pPr>
            <a:r>
              <a:rPr lang="en-US" altLang="zh-CN" sz="2000" b="1" dirty="0"/>
              <a:t>hole</a:t>
            </a:r>
          </a:p>
        </p:txBody>
      </p:sp>
    </p:spTree>
    <p:extLst>
      <p:ext uri="{BB962C8B-B14F-4D97-AF65-F5344CB8AC3E}">
        <p14:creationId xmlns:p14="http://schemas.microsoft.com/office/powerpoint/2010/main" val="19646468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23E11DFC-DFA6-4C43-9AB6-C7AFFB35CEFB}"/>
              </a:ext>
            </a:extLst>
          </p:cNvPr>
          <p:cNvPicPr>
            <a:picLocks noChangeAspect="1"/>
          </p:cNvPicPr>
          <p:nvPr/>
        </p:nvPicPr>
        <p:blipFill>
          <a:blip r:embed="rId2"/>
          <a:stretch>
            <a:fillRect/>
          </a:stretch>
        </p:blipFill>
        <p:spPr>
          <a:xfrm>
            <a:off x="5357814" y="1286687"/>
            <a:ext cx="2960588" cy="1554480"/>
          </a:xfrm>
          <a:prstGeom prst="rect">
            <a:avLst/>
          </a:prstGeom>
        </p:spPr>
      </p:pic>
      <p:pic>
        <p:nvPicPr>
          <p:cNvPr id="9" name="Picture 8" descr="A close up of a logo&#10;&#10;Description automatically generated">
            <a:extLst>
              <a:ext uri="{FF2B5EF4-FFF2-40B4-BE49-F238E27FC236}">
                <a16:creationId xmlns:a16="http://schemas.microsoft.com/office/drawing/2014/main" id="{BB846F43-62F7-4EDF-AC32-1BE653AB3CF7}"/>
              </a:ext>
            </a:extLst>
          </p:cNvPr>
          <p:cNvPicPr>
            <a:picLocks noChangeAspect="1"/>
          </p:cNvPicPr>
          <p:nvPr/>
        </p:nvPicPr>
        <p:blipFill>
          <a:blip r:embed="rId3"/>
          <a:stretch>
            <a:fillRect/>
          </a:stretch>
        </p:blipFill>
        <p:spPr>
          <a:xfrm>
            <a:off x="5357814" y="4395647"/>
            <a:ext cx="2960588" cy="1554480"/>
          </a:xfrm>
          <a:prstGeom prst="rect">
            <a:avLst/>
          </a:prstGeom>
        </p:spPr>
      </p:pic>
      <p:pic>
        <p:nvPicPr>
          <p:cNvPr id="14" name="Picture 13">
            <a:extLst>
              <a:ext uri="{FF2B5EF4-FFF2-40B4-BE49-F238E27FC236}">
                <a16:creationId xmlns:a16="http://schemas.microsoft.com/office/drawing/2014/main" id="{6AFB96A4-4951-4BDD-9FE7-C8FC5C32DE93}"/>
              </a:ext>
            </a:extLst>
          </p:cNvPr>
          <p:cNvPicPr>
            <a:picLocks noChangeAspect="1"/>
          </p:cNvPicPr>
          <p:nvPr/>
        </p:nvPicPr>
        <p:blipFill rotWithShape="1">
          <a:blip r:embed="rId4"/>
          <a:srcRect l="12760" r="9115" b="9788"/>
          <a:stretch/>
        </p:blipFill>
        <p:spPr>
          <a:xfrm>
            <a:off x="1139790" y="2870718"/>
            <a:ext cx="3575326" cy="3121387"/>
          </a:xfrm>
          <a:prstGeom prst="rect">
            <a:avLst/>
          </a:prstGeom>
        </p:spPr>
      </p:pic>
      <p:pic>
        <p:nvPicPr>
          <p:cNvPr id="5" name="Picture 4" descr="A close up of a logo&#10;&#10;Description automatically generated">
            <a:extLst>
              <a:ext uri="{FF2B5EF4-FFF2-40B4-BE49-F238E27FC236}">
                <a16:creationId xmlns:a16="http://schemas.microsoft.com/office/drawing/2014/main" id="{5BD3A7BE-1068-4445-83C1-326F25F4F22D}"/>
              </a:ext>
            </a:extLst>
          </p:cNvPr>
          <p:cNvPicPr>
            <a:picLocks noChangeAspect="1"/>
          </p:cNvPicPr>
          <p:nvPr/>
        </p:nvPicPr>
        <p:blipFill>
          <a:blip r:embed="rId5"/>
          <a:stretch>
            <a:fillRect/>
          </a:stretch>
        </p:blipFill>
        <p:spPr>
          <a:xfrm>
            <a:off x="5357814" y="2861550"/>
            <a:ext cx="2960588" cy="1554480"/>
          </a:xfrm>
          <a:prstGeom prst="rect">
            <a:avLst/>
          </a:prstGeom>
        </p:spPr>
      </p:pic>
      <p:sp>
        <p:nvSpPr>
          <p:cNvPr id="15" name="TextBox 14">
            <a:extLst>
              <a:ext uri="{FF2B5EF4-FFF2-40B4-BE49-F238E27FC236}">
                <a16:creationId xmlns:a16="http://schemas.microsoft.com/office/drawing/2014/main" id="{53144B7B-2CA7-48FA-BDF1-4955611ED89C}"/>
              </a:ext>
            </a:extLst>
          </p:cNvPr>
          <p:cNvSpPr txBox="1"/>
          <p:nvPr/>
        </p:nvSpPr>
        <p:spPr>
          <a:xfrm>
            <a:off x="6295816" y="5950127"/>
            <a:ext cx="1276632" cy="400110"/>
          </a:xfrm>
          <a:prstGeom prst="rect">
            <a:avLst/>
          </a:prstGeom>
          <a:noFill/>
        </p:spPr>
        <p:txBody>
          <a:bodyPr wrap="none" rtlCol="0">
            <a:spAutoFit/>
          </a:bodyPr>
          <a:lstStyle/>
          <a:p>
            <a:r>
              <a:rPr lang="en-US" sz="2000" dirty="0"/>
              <a:t>Snapshots</a:t>
            </a:r>
          </a:p>
        </p:txBody>
      </p:sp>
      <p:sp>
        <p:nvSpPr>
          <p:cNvPr id="17" name="TextBox 16">
            <a:extLst>
              <a:ext uri="{FF2B5EF4-FFF2-40B4-BE49-F238E27FC236}">
                <a16:creationId xmlns:a16="http://schemas.microsoft.com/office/drawing/2014/main" id="{B3D582FF-88A8-40F4-9E78-7F0BC7980AD6}"/>
              </a:ext>
            </a:extLst>
          </p:cNvPr>
          <p:cNvSpPr txBox="1"/>
          <p:nvPr/>
        </p:nvSpPr>
        <p:spPr>
          <a:xfrm>
            <a:off x="2218808" y="5950127"/>
            <a:ext cx="1465016" cy="400110"/>
          </a:xfrm>
          <a:prstGeom prst="rect">
            <a:avLst/>
          </a:prstGeom>
          <a:noFill/>
        </p:spPr>
        <p:txBody>
          <a:bodyPr wrap="none" rtlCol="0">
            <a:spAutoFit/>
          </a:bodyPr>
          <a:lstStyle/>
          <a:p>
            <a:r>
              <a:rPr lang="en-US" sz="2000" dirty="0"/>
              <a:t>Seismogram</a:t>
            </a:r>
          </a:p>
        </p:txBody>
      </p:sp>
      <p:pic>
        <p:nvPicPr>
          <p:cNvPr id="11" name="Picture 10" descr="A close up of a green field&#10;&#10;Description automatically generated">
            <a:extLst>
              <a:ext uri="{FF2B5EF4-FFF2-40B4-BE49-F238E27FC236}">
                <a16:creationId xmlns:a16="http://schemas.microsoft.com/office/drawing/2014/main" id="{CB0CD1E2-FA46-4247-910B-215CF33FDFDA}"/>
              </a:ext>
            </a:extLst>
          </p:cNvPr>
          <p:cNvPicPr>
            <a:picLocks noChangeAspect="1"/>
          </p:cNvPicPr>
          <p:nvPr/>
        </p:nvPicPr>
        <p:blipFill rotWithShape="1">
          <a:blip r:embed="rId6"/>
          <a:srcRect l="1134" t="1841" r="826" b="1882"/>
          <a:stretch/>
        </p:blipFill>
        <p:spPr>
          <a:xfrm>
            <a:off x="1139790" y="1309687"/>
            <a:ext cx="3566119" cy="1791587"/>
          </a:xfrm>
          <a:prstGeom prst="rect">
            <a:avLst/>
          </a:prstGeom>
        </p:spPr>
      </p:pic>
      <p:sp>
        <p:nvSpPr>
          <p:cNvPr id="13" name="Rectangle 12">
            <a:extLst>
              <a:ext uri="{FF2B5EF4-FFF2-40B4-BE49-F238E27FC236}">
                <a16:creationId xmlns:a16="http://schemas.microsoft.com/office/drawing/2014/main" id="{3074873E-1F71-4516-A4AF-56EEABC6727C}"/>
              </a:ext>
            </a:extLst>
          </p:cNvPr>
          <p:cNvSpPr/>
          <p:nvPr/>
        </p:nvSpPr>
        <p:spPr>
          <a:xfrm>
            <a:off x="124796" y="671152"/>
            <a:ext cx="3572325" cy="506292"/>
          </a:xfrm>
          <a:prstGeom prst="rect">
            <a:avLst/>
          </a:prstGeom>
        </p:spPr>
        <p:txBody>
          <a:bodyPr wrap="none">
            <a:spAutoFit/>
          </a:bodyPr>
          <a:lstStyle/>
          <a:p>
            <a:pPr>
              <a:lnSpc>
                <a:spcPct val="150000"/>
              </a:lnSpc>
              <a:defRPr/>
            </a:pPr>
            <a:r>
              <a:rPr lang="en-US" altLang="zh-CN" sz="2000" b="1" dirty="0"/>
              <a:t>Specfem2D: Complex Geometry</a:t>
            </a:r>
          </a:p>
        </p:txBody>
      </p:sp>
      <p:sp>
        <p:nvSpPr>
          <p:cNvPr id="12" name="Rectangle 11">
            <a:extLst>
              <a:ext uri="{FF2B5EF4-FFF2-40B4-BE49-F238E27FC236}">
                <a16:creationId xmlns:a16="http://schemas.microsoft.com/office/drawing/2014/main" id="{903668A6-13E5-47F2-8BDD-0FAE5775F53A}"/>
              </a:ext>
            </a:extLst>
          </p:cNvPr>
          <p:cNvSpPr/>
          <p:nvPr/>
        </p:nvSpPr>
        <p:spPr>
          <a:xfrm>
            <a:off x="3501320" y="38689"/>
            <a:ext cx="2523319" cy="523220"/>
          </a:xfrm>
          <a:prstGeom prst="rect">
            <a:avLst/>
          </a:prstGeom>
        </p:spPr>
        <p:txBody>
          <a:bodyPr wrap="none">
            <a:spAutoFit/>
          </a:bodyPr>
          <a:lstStyle/>
          <a:p>
            <a:r>
              <a:rPr lang="en-US" sz="2800" b="1" dirty="0">
                <a:solidFill>
                  <a:schemeClr val="accent1">
                    <a:lumMod val="75000"/>
                  </a:schemeClr>
                </a:solidFill>
              </a:rPr>
              <a:t>SEM Simulation</a:t>
            </a:r>
            <a:endParaRPr lang="en-US" sz="2400" b="1" dirty="0">
              <a:solidFill>
                <a:schemeClr val="accent1">
                  <a:lumMod val="75000"/>
                </a:schemeClr>
              </a:solidFill>
            </a:endParaRPr>
          </a:p>
        </p:txBody>
      </p:sp>
    </p:spTree>
    <p:extLst>
      <p:ext uri="{BB962C8B-B14F-4D97-AF65-F5344CB8AC3E}">
        <p14:creationId xmlns:p14="http://schemas.microsoft.com/office/powerpoint/2010/main" val="27270030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ircuit board&#10;&#10;Description automatically generated">
            <a:extLst>
              <a:ext uri="{FF2B5EF4-FFF2-40B4-BE49-F238E27FC236}">
                <a16:creationId xmlns:a16="http://schemas.microsoft.com/office/drawing/2014/main" id="{7BC41359-BADD-4C3A-834D-A42B9EF8B957}"/>
              </a:ext>
            </a:extLst>
          </p:cNvPr>
          <p:cNvPicPr>
            <a:picLocks noChangeAspect="1"/>
          </p:cNvPicPr>
          <p:nvPr/>
        </p:nvPicPr>
        <p:blipFill rotWithShape="1">
          <a:blip r:embed="rId2"/>
          <a:srcRect l="890" r="817"/>
          <a:stretch/>
        </p:blipFill>
        <p:spPr>
          <a:xfrm>
            <a:off x="771622" y="1583494"/>
            <a:ext cx="7600756" cy="3850016"/>
          </a:xfrm>
          <a:prstGeom prst="rect">
            <a:avLst/>
          </a:prstGeom>
        </p:spPr>
      </p:pic>
      <p:sp>
        <p:nvSpPr>
          <p:cNvPr id="5" name="Rectangle 4">
            <a:extLst>
              <a:ext uri="{FF2B5EF4-FFF2-40B4-BE49-F238E27FC236}">
                <a16:creationId xmlns:a16="http://schemas.microsoft.com/office/drawing/2014/main" id="{BE531CF1-5F00-4E46-8DEE-F1EB9FF1A22B}"/>
              </a:ext>
            </a:extLst>
          </p:cNvPr>
          <p:cNvSpPr/>
          <p:nvPr/>
        </p:nvSpPr>
        <p:spPr>
          <a:xfrm>
            <a:off x="124796" y="644556"/>
            <a:ext cx="3514745" cy="506292"/>
          </a:xfrm>
          <a:prstGeom prst="rect">
            <a:avLst/>
          </a:prstGeom>
        </p:spPr>
        <p:txBody>
          <a:bodyPr wrap="none">
            <a:spAutoFit/>
          </a:bodyPr>
          <a:lstStyle/>
          <a:p>
            <a:pPr>
              <a:lnSpc>
                <a:spcPct val="150000"/>
              </a:lnSpc>
              <a:defRPr/>
            </a:pPr>
            <a:r>
              <a:rPr lang="en-US" altLang="zh-CN" sz="2000" b="1" dirty="0"/>
              <a:t>Specfem2D: Variable Mesh Size</a:t>
            </a:r>
          </a:p>
        </p:txBody>
      </p:sp>
      <p:sp>
        <p:nvSpPr>
          <p:cNvPr id="6" name="Rectangle 5">
            <a:extLst>
              <a:ext uri="{FF2B5EF4-FFF2-40B4-BE49-F238E27FC236}">
                <a16:creationId xmlns:a16="http://schemas.microsoft.com/office/drawing/2014/main" id="{B388209B-456B-4250-82AC-E2DBCBFD9B39}"/>
              </a:ext>
            </a:extLst>
          </p:cNvPr>
          <p:cNvSpPr/>
          <p:nvPr/>
        </p:nvSpPr>
        <p:spPr>
          <a:xfrm>
            <a:off x="712905" y="5433510"/>
            <a:ext cx="7263142" cy="506292"/>
          </a:xfrm>
          <a:prstGeom prst="rect">
            <a:avLst/>
          </a:prstGeom>
        </p:spPr>
        <p:txBody>
          <a:bodyPr wrap="none">
            <a:spAutoFit/>
          </a:bodyPr>
          <a:lstStyle/>
          <a:p>
            <a:pPr>
              <a:lnSpc>
                <a:spcPct val="150000"/>
              </a:lnSpc>
              <a:defRPr/>
            </a:pPr>
            <a:r>
              <a:rPr lang="en-US" altLang="zh-CN" sz="2000" dirty="0"/>
              <a:t>Description: five holes , a horizontal layer and different size of edges </a:t>
            </a:r>
          </a:p>
        </p:txBody>
      </p:sp>
      <p:sp>
        <p:nvSpPr>
          <p:cNvPr id="8" name="Rectangle 7">
            <a:extLst>
              <a:ext uri="{FF2B5EF4-FFF2-40B4-BE49-F238E27FC236}">
                <a16:creationId xmlns:a16="http://schemas.microsoft.com/office/drawing/2014/main" id="{462EAC51-C4C8-4151-BF65-F5FB8D55233A}"/>
              </a:ext>
            </a:extLst>
          </p:cNvPr>
          <p:cNvSpPr/>
          <p:nvPr/>
        </p:nvSpPr>
        <p:spPr>
          <a:xfrm>
            <a:off x="3501320" y="38689"/>
            <a:ext cx="2523319" cy="523220"/>
          </a:xfrm>
          <a:prstGeom prst="rect">
            <a:avLst/>
          </a:prstGeom>
        </p:spPr>
        <p:txBody>
          <a:bodyPr wrap="none">
            <a:spAutoFit/>
          </a:bodyPr>
          <a:lstStyle/>
          <a:p>
            <a:r>
              <a:rPr lang="en-US" sz="2800" b="1" dirty="0">
                <a:solidFill>
                  <a:schemeClr val="accent1">
                    <a:lumMod val="75000"/>
                  </a:schemeClr>
                </a:solidFill>
              </a:rPr>
              <a:t>SEM Simulation</a:t>
            </a:r>
            <a:endParaRPr lang="en-US" sz="2400" b="1" dirty="0">
              <a:solidFill>
                <a:schemeClr val="accent1">
                  <a:lumMod val="75000"/>
                </a:schemeClr>
              </a:solidFill>
            </a:endParaRPr>
          </a:p>
        </p:txBody>
      </p:sp>
      <p:sp>
        <p:nvSpPr>
          <p:cNvPr id="7" name="Rectangle 6">
            <a:extLst>
              <a:ext uri="{FF2B5EF4-FFF2-40B4-BE49-F238E27FC236}">
                <a16:creationId xmlns:a16="http://schemas.microsoft.com/office/drawing/2014/main" id="{5AF6D851-67B5-4545-BCE7-898B4BCA97BE}"/>
              </a:ext>
            </a:extLst>
          </p:cNvPr>
          <p:cNvSpPr/>
          <p:nvPr/>
        </p:nvSpPr>
        <p:spPr>
          <a:xfrm>
            <a:off x="4209715" y="1898102"/>
            <a:ext cx="1299587" cy="506292"/>
          </a:xfrm>
          <a:prstGeom prst="rect">
            <a:avLst/>
          </a:prstGeom>
        </p:spPr>
        <p:txBody>
          <a:bodyPr wrap="none">
            <a:spAutoFit/>
          </a:bodyPr>
          <a:lstStyle/>
          <a:p>
            <a:pPr>
              <a:lnSpc>
                <a:spcPct val="150000"/>
              </a:lnSpc>
              <a:defRPr/>
            </a:pPr>
            <a:r>
              <a:rPr lang="en-US" altLang="zh-CN" sz="2000" b="1" dirty="0"/>
              <a:t>Five holes </a:t>
            </a:r>
          </a:p>
        </p:txBody>
      </p:sp>
      <p:sp>
        <p:nvSpPr>
          <p:cNvPr id="9" name="Rectangle 8">
            <a:extLst>
              <a:ext uri="{FF2B5EF4-FFF2-40B4-BE49-F238E27FC236}">
                <a16:creationId xmlns:a16="http://schemas.microsoft.com/office/drawing/2014/main" id="{3C802E82-9359-454B-9E10-5D750F3C8C8B}"/>
              </a:ext>
            </a:extLst>
          </p:cNvPr>
          <p:cNvSpPr/>
          <p:nvPr/>
        </p:nvSpPr>
        <p:spPr>
          <a:xfrm>
            <a:off x="7100427" y="679120"/>
            <a:ext cx="1360181" cy="506292"/>
          </a:xfrm>
          <a:prstGeom prst="rect">
            <a:avLst/>
          </a:prstGeom>
        </p:spPr>
        <p:txBody>
          <a:bodyPr wrap="none">
            <a:spAutoFit/>
          </a:bodyPr>
          <a:lstStyle/>
          <a:p>
            <a:pPr>
              <a:lnSpc>
                <a:spcPct val="150000"/>
              </a:lnSpc>
              <a:defRPr/>
            </a:pPr>
            <a:r>
              <a:rPr lang="en-US" altLang="zh-CN" sz="2000" b="1" dirty="0"/>
              <a:t>1-2m Layer</a:t>
            </a:r>
          </a:p>
        </p:txBody>
      </p:sp>
      <p:cxnSp>
        <p:nvCxnSpPr>
          <p:cNvPr id="10" name="Straight Arrow Connector 9">
            <a:extLst>
              <a:ext uri="{FF2B5EF4-FFF2-40B4-BE49-F238E27FC236}">
                <a16:creationId xmlns:a16="http://schemas.microsoft.com/office/drawing/2014/main" id="{F3E07267-33C6-C045-B702-D3A471BDD597}"/>
              </a:ext>
            </a:extLst>
          </p:cNvPr>
          <p:cNvCxnSpPr>
            <a:cxnSpLocks/>
          </p:cNvCxnSpPr>
          <p:nvPr/>
        </p:nvCxnSpPr>
        <p:spPr>
          <a:xfrm flipH="1">
            <a:off x="7731890" y="1247155"/>
            <a:ext cx="244157" cy="336339"/>
          </a:xfrm>
          <a:prstGeom prst="straightConnector1">
            <a:avLst/>
          </a:prstGeom>
          <a:ln w="38100">
            <a:solidFill>
              <a:srgbClr val="FFC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529604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53144B7B-2CA7-48FA-BDF1-4955611ED89C}"/>
              </a:ext>
            </a:extLst>
          </p:cNvPr>
          <p:cNvSpPr txBox="1"/>
          <p:nvPr/>
        </p:nvSpPr>
        <p:spPr>
          <a:xfrm>
            <a:off x="6408275" y="5978740"/>
            <a:ext cx="1276632" cy="400110"/>
          </a:xfrm>
          <a:prstGeom prst="rect">
            <a:avLst/>
          </a:prstGeom>
          <a:noFill/>
        </p:spPr>
        <p:txBody>
          <a:bodyPr wrap="none" rtlCol="0">
            <a:spAutoFit/>
          </a:bodyPr>
          <a:lstStyle/>
          <a:p>
            <a:r>
              <a:rPr lang="en-US" sz="2000" dirty="0"/>
              <a:t>Snapshots</a:t>
            </a:r>
          </a:p>
        </p:txBody>
      </p:sp>
      <p:sp>
        <p:nvSpPr>
          <p:cNvPr id="17" name="TextBox 16">
            <a:extLst>
              <a:ext uri="{FF2B5EF4-FFF2-40B4-BE49-F238E27FC236}">
                <a16:creationId xmlns:a16="http://schemas.microsoft.com/office/drawing/2014/main" id="{B3D582FF-88A8-40F4-9E78-7F0BC7980AD6}"/>
              </a:ext>
            </a:extLst>
          </p:cNvPr>
          <p:cNvSpPr txBox="1"/>
          <p:nvPr/>
        </p:nvSpPr>
        <p:spPr>
          <a:xfrm>
            <a:off x="2587146" y="5974177"/>
            <a:ext cx="1465016" cy="400110"/>
          </a:xfrm>
          <a:prstGeom prst="rect">
            <a:avLst/>
          </a:prstGeom>
          <a:noFill/>
        </p:spPr>
        <p:txBody>
          <a:bodyPr wrap="none" rtlCol="0">
            <a:spAutoFit/>
          </a:bodyPr>
          <a:lstStyle/>
          <a:p>
            <a:r>
              <a:rPr lang="en-US" sz="2000" dirty="0"/>
              <a:t>Seismogram</a:t>
            </a:r>
          </a:p>
        </p:txBody>
      </p:sp>
      <p:pic>
        <p:nvPicPr>
          <p:cNvPr id="11" name="Picture 10" descr="A close up of a logo&#10;&#10;Description automatically generated">
            <a:extLst>
              <a:ext uri="{FF2B5EF4-FFF2-40B4-BE49-F238E27FC236}">
                <a16:creationId xmlns:a16="http://schemas.microsoft.com/office/drawing/2014/main" id="{14758CDD-37CB-48FF-93EC-CAA559FD72CC}"/>
              </a:ext>
            </a:extLst>
          </p:cNvPr>
          <p:cNvPicPr>
            <a:picLocks noChangeAspect="1"/>
          </p:cNvPicPr>
          <p:nvPr/>
        </p:nvPicPr>
        <p:blipFill rotWithShape="1">
          <a:blip r:embed="rId2"/>
          <a:srcRect l="12552" t="7289" r="8906" b="10483"/>
          <a:stretch/>
        </p:blipFill>
        <p:spPr>
          <a:xfrm>
            <a:off x="1428930" y="3150182"/>
            <a:ext cx="3575326" cy="2828558"/>
          </a:xfrm>
          <a:prstGeom prst="rect">
            <a:avLst/>
          </a:prstGeom>
        </p:spPr>
      </p:pic>
      <p:pic>
        <p:nvPicPr>
          <p:cNvPr id="12" name="Picture 11" descr="A circuit board&#10;&#10;Description automatically generated">
            <a:extLst>
              <a:ext uri="{FF2B5EF4-FFF2-40B4-BE49-F238E27FC236}">
                <a16:creationId xmlns:a16="http://schemas.microsoft.com/office/drawing/2014/main" id="{52239EB5-ECB3-49BC-A772-B1761837D8B4}"/>
              </a:ext>
            </a:extLst>
          </p:cNvPr>
          <p:cNvPicPr>
            <a:picLocks noChangeAspect="1"/>
          </p:cNvPicPr>
          <p:nvPr/>
        </p:nvPicPr>
        <p:blipFill rotWithShape="1">
          <a:blip r:embed="rId3"/>
          <a:srcRect l="890" r="817"/>
          <a:stretch/>
        </p:blipFill>
        <p:spPr>
          <a:xfrm>
            <a:off x="1453097" y="1247044"/>
            <a:ext cx="3526992" cy="1807888"/>
          </a:xfrm>
          <a:prstGeom prst="rect">
            <a:avLst/>
          </a:prstGeom>
        </p:spPr>
      </p:pic>
      <p:pic>
        <p:nvPicPr>
          <p:cNvPr id="19" name="Picture 18">
            <a:extLst>
              <a:ext uri="{FF2B5EF4-FFF2-40B4-BE49-F238E27FC236}">
                <a16:creationId xmlns:a16="http://schemas.microsoft.com/office/drawing/2014/main" id="{7799ADD0-35FB-4349-89CD-4D88DF111F57}"/>
              </a:ext>
            </a:extLst>
          </p:cNvPr>
          <p:cNvPicPr>
            <a:picLocks noChangeAspect="1"/>
          </p:cNvPicPr>
          <p:nvPr/>
        </p:nvPicPr>
        <p:blipFill>
          <a:blip r:embed="rId4"/>
          <a:stretch>
            <a:fillRect/>
          </a:stretch>
        </p:blipFill>
        <p:spPr>
          <a:xfrm>
            <a:off x="5377574" y="4369711"/>
            <a:ext cx="2959319" cy="1554480"/>
          </a:xfrm>
          <a:prstGeom prst="rect">
            <a:avLst/>
          </a:prstGeom>
        </p:spPr>
      </p:pic>
      <p:pic>
        <p:nvPicPr>
          <p:cNvPr id="16" name="Picture 15" descr="A close up of a logo&#10;&#10;Description automatically generated">
            <a:extLst>
              <a:ext uri="{FF2B5EF4-FFF2-40B4-BE49-F238E27FC236}">
                <a16:creationId xmlns:a16="http://schemas.microsoft.com/office/drawing/2014/main" id="{FFC1F59D-38CF-4887-A987-C22F4232C116}"/>
              </a:ext>
            </a:extLst>
          </p:cNvPr>
          <p:cNvPicPr>
            <a:picLocks noChangeAspect="1"/>
          </p:cNvPicPr>
          <p:nvPr/>
        </p:nvPicPr>
        <p:blipFill>
          <a:blip r:embed="rId5"/>
          <a:stretch>
            <a:fillRect/>
          </a:stretch>
        </p:blipFill>
        <p:spPr>
          <a:xfrm>
            <a:off x="5377574" y="2771038"/>
            <a:ext cx="2959319" cy="1554480"/>
          </a:xfrm>
          <a:prstGeom prst="rect">
            <a:avLst/>
          </a:prstGeom>
        </p:spPr>
      </p:pic>
      <p:pic>
        <p:nvPicPr>
          <p:cNvPr id="13" name="Picture 12">
            <a:extLst>
              <a:ext uri="{FF2B5EF4-FFF2-40B4-BE49-F238E27FC236}">
                <a16:creationId xmlns:a16="http://schemas.microsoft.com/office/drawing/2014/main" id="{78449E46-EBF9-40C9-BA93-6A1E5E2487D2}"/>
              </a:ext>
            </a:extLst>
          </p:cNvPr>
          <p:cNvPicPr>
            <a:picLocks noChangeAspect="1"/>
          </p:cNvPicPr>
          <p:nvPr/>
        </p:nvPicPr>
        <p:blipFill>
          <a:blip r:embed="rId6"/>
          <a:stretch>
            <a:fillRect/>
          </a:stretch>
        </p:blipFill>
        <p:spPr>
          <a:xfrm>
            <a:off x="5377572" y="1172365"/>
            <a:ext cx="2959319" cy="1554480"/>
          </a:xfrm>
          <a:prstGeom prst="rect">
            <a:avLst/>
          </a:prstGeom>
        </p:spPr>
      </p:pic>
      <p:sp>
        <p:nvSpPr>
          <p:cNvPr id="14" name="Rectangle 13">
            <a:extLst>
              <a:ext uri="{FF2B5EF4-FFF2-40B4-BE49-F238E27FC236}">
                <a16:creationId xmlns:a16="http://schemas.microsoft.com/office/drawing/2014/main" id="{545D8118-4910-41FB-BA3C-CCDB1BAFA7FF}"/>
              </a:ext>
            </a:extLst>
          </p:cNvPr>
          <p:cNvSpPr/>
          <p:nvPr/>
        </p:nvSpPr>
        <p:spPr>
          <a:xfrm>
            <a:off x="3501320" y="38689"/>
            <a:ext cx="2523319" cy="523220"/>
          </a:xfrm>
          <a:prstGeom prst="rect">
            <a:avLst/>
          </a:prstGeom>
        </p:spPr>
        <p:txBody>
          <a:bodyPr wrap="none">
            <a:spAutoFit/>
          </a:bodyPr>
          <a:lstStyle/>
          <a:p>
            <a:r>
              <a:rPr lang="en-US" sz="2800" b="1" dirty="0">
                <a:solidFill>
                  <a:schemeClr val="accent1">
                    <a:lumMod val="75000"/>
                  </a:schemeClr>
                </a:solidFill>
              </a:rPr>
              <a:t>SEM Simulation</a:t>
            </a:r>
            <a:endParaRPr lang="en-US" sz="2400" b="1" dirty="0">
              <a:solidFill>
                <a:schemeClr val="accent1">
                  <a:lumMod val="75000"/>
                </a:schemeClr>
              </a:solidFill>
            </a:endParaRPr>
          </a:p>
        </p:txBody>
      </p:sp>
      <p:sp>
        <p:nvSpPr>
          <p:cNvPr id="20" name="Rectangle 19">
            <a:extLst>
              <a:ext uri="{FF2B5EF4-FFF2-40B4-BE49-F238E27FC236}">
                <a16:creationId xmlns:a16="http://schemas.microsoft.com/office/drawing/2014/main" id="{941A4572-67C8-4BDC-BCCE-C072ABA4A519}"/>
              </a:ext>
            </a:extLst>
          </p:cNvPr>
          <p:cNvSpPr/>
          <p:nvPr/>
        </p:nvSpPr>
        <p:spPr>
          <a:xfrm>
            <a:off x="124796" y="644556"/>
            <a:ext cx="3514745" cy="506292"/>
          </a:xfrm>
          <a:prstGeom prst="rect">
            <a:avLst/>
          </a:prstGeom>
        </p:spPr>
        <p:txBody>
          <a:bodyPr wrap="none">
            <a:spAutoFit/>
          </a:bodyPr>
          <a:lstStyle/>
          <a:p>
            <a:pPr>
              <a:lnSpc>
                <a:spcPct val="150000"/>
              </a:lnSpc>
              <a:defRPr/>
            </a:pPr>
            <a:r>
              <a:rPr lang="en-US" altLang="zh-CN" sz="2000" b="1" dirty="0"/>
              <a:t>Specfem2D: Variable Mesh Size</a:t>
            </a:r>
          </a:p>
        </p:txBody>
      </p:sp>
    </p:spTree>
    <p:extLst>
      <p:ext uri="{BB962C8B-B14F-4D97-AF65-F5344CB8AC3E}">
        <p14:creationId xmlns:p14="http://schemas.microsoft.com/office/powerpoint/2010/main" val="35108069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8CFE228-9869-4313-9147-CC23B77C2306}"/>
              </a:ext>
            </a:extLst>
          </p:cNvPr>
          <p:cNvSpPr/>
          <p:nvPr/>
        </p:nvSpPr>
        <p:spPr>
          <a:xfrm>
            <a:off x="124796" y="5038728"/>
            <a:ext cx="5652381" cy="506292"/>
          </a:xfrm>
          <a:prstGeom prst="rect">
            <a:avLst/>
          </a:prstGeom>
        </p:spPr>
        <p:txBody>
          <a:bodyPr wrap="none">
            <a:spAutoFit/>
          </a:bodyPr>
          <a:lstStyle/>
          <a:p>
            <a:pPr>
              <a:lnSpc>
                <a:spcPct val="150000"/>
              </a:lnSpc>
              <a:defRPr/>
            </a:pPr>
            <a:r>
              <a:rPr lang="en-US" altLang="zh-CN" sz="2000" dirty="0"/>
              <a:t>Description: six layers , different velocity and density</a:t>
            </a:r>
          </a:p>
        </p:txBody>
      </p:sp>
      <p:sp>
        <p:nvSpPr>
          <p:cNvPr id="5" name="Rectangle 4">
            <a:extLst>
              <a:ext uri="{FF2B5EF4-FFF2-40B4-BE49-F238E27FC236}">
                <a16:creationId xmlns:a16="http://schemas.microsoft.com/office/drawing/2014/main" id="{F518E212-AC24-4609-996D-D558E04CB281}"/>
              </a:ext>
            </a:extLst>
          </p:cNvPr>
          <p:cNvSpPr/>
          <p:nvPr/>
        </p:nvSpPr>
        <p:spPr>
          <a:xfrm>
            <a:off x="124796" y="625634"/>
            <a:ext cx="3160994" cy="506292"/>
          </a:xfrm>
          <a:prstGeom prst="rect">
            <a:avLst/>
          </a:prstGeom>
        </p:spPr>
        <p:txBody>
          <a:bodyPr wrap="none">
            <a:spAutoFit/>
          </a:bodyPr>
          <a:lstStyle/>
          <a:p>
            <a:pPr>
              <a:lnSpc>
                <a:spcPct val="150000"/>
              </a:lnSpc>
              <a:defRPr/>
            </a:pPr>
            <a:r>
              <a:rPr lang="en-US" altLang="zh-CN" sz="2000" b="1" dirty="0"/>
              <a:t>Specfem2D: Layered Model</a:t>
            </a:r>
          </a:p>
        </p:txBody>
      </p:sp>
      <p:sp>
        <p:nvSpPr>
          <p:cNvPr id="7" name="Rectangle 6">
            <a:extLst>
              <a:ext uri="{FF2B5EF4-FFF2-40B4-BE49-F238E27FC236}">
                <a16:creationId xmlns:a16="http://schemas.microsoft.com/office/drawing/2014/main" id="{E7008D9E-BA5E-4590-ADD3-EDA0FA8F338B}"/>
              </a:ext>
            </a:extLst>
          </p:cNvPr>
          <p:cNvSpPr/>
          <p:nvPr/>
        </p:nvSpPr>
        <p:spPr>
          <a:xfrm>
            <a:off x="3501320" y="38689"/>
            <a:ext cx="2523319" cy="523220"/>
          </a:xfrm>
          <a:prstGeom prst="rect">
            <a:avLst/>
          </a:prstGeom>
        </p:spPr>
        <p:txBody>
          <a:bodyPr wrap="none">
            <a:spAutoFit/>
          </a:bodyPr>
          <a:lstStyle/>
          <a:p>
            <a:r>
              <a:rPr lang="en-US" sz="2800" b="1" dirty="0">
                <a:solidFill>
                  <a:schemeClr val="accent1">
                    <a:lumMod val="75000"/>
                  </a:schemeClr>
                </a:solidFill>
              </a:rPr>
              <a:t>SEM Simulation</a:t>
            </a:r>
            <a:endParaRPr lang="en-US" sz="2400" b="1" dirty="0">
              <a:solidFill>
                <a:schemeClr val="accent1">
                  <a:lumMod val="75000"/>
                </a:schemeClr>
              </a:solidFill>
            </a:endParaRPr>
          </a:p>
        </p:txBody>
      </p:sp>
      <p:pic>
        <p:nvPicPr>
          <p:cNvPr id="2" name="Picture 1" descr="A screenshot of a computer&#10;&#10;Description automatically generated">
            <a:extLst>
              <a:ext uri="{FF2B5EF4-FFF2-40B4-BE49-F238E27FC236}">
                <a16:creationId xmlns:a16="http://schemas.microsoft.com/office/drawing/2014/main" id="{E478CA0D-CECB-48C2-904A-3A56418EA822}"/>
              </a:ext>
            </a:extLst>
          </p:cNvPr>
          <p:cNvPicPr>
            <a:picLocks noChangeAspect="1"/>
          </p:cNvPicPr>
          <p:nvPr/>
        </p:nvPicPr>
        <p:blipFill rotWithShape="1">
          <a:blip r:embed="rId2"/>
          <a:srcRect l="1210" t="1717" r="1558" b="2648"/>
          <a:stretch/>
        </p:blipFill>
        <p:spPr>
          <a:xfrm>
            <a:off x="124796" y="1856231"/>
            <a:ext cx="6440034" cy="3200812"/>
          </a:xfrm>
          <a:prstGeom prst="rect">
            <a:avLst/>
          </a:prstGeom>
        </p:spPr>
      </p:pic>
      <p:pic>
        <p:nvPicPr>
          <p:cNvPr id="8" name="Picture 7" descr="A close up of text on a white background&#10;&#10;Description automatically generated">
            <a:extLst>
              <a:ext uri="{FF2B5EF4-FFF2-40B4-BE49-F238E27FC236}">
                <a16:creationId xmlns:a16="http://schemas.microsoft.com/office/drawing/2014/main" id="{AF1E65A1-7726-4B10-9D19-F65B1FBE4962}"/>
              </a:ext>
            </a:extLst>
          </p:cNvPr>
          <p:cNvPicPr>
            <a:picLocks noChangeAspect="1"/>
          </p:cNvPicPr>
          <p:nvPr/>
        </p:nvPicPr>
        <p:blipFill rotWithShape="1">
          <a:blip r:embed="rId3"/>
          <a:srcRect r="5256"/>
          <a:stretch/>
        </p:blipFill>
        <p:spPr>
          <a:xfrm>
            <a:off x="6503578" y="1587366"/>
            <a:ext cx="2640422" cy="3850907"/>
          </a:xfrm>
          <a:prstGeom prst="rect">
            <a:avLst/>
          </a:prstGeom>
        </p:spPr>
      </p:pic>
    </p:spTree>
    <p:extLst>
      <p:ext uri="{BB962C8B-B14F-4D97-AF65-F5344CB8AC3E}">
        <p14:creationId xmlns:p14="http://schemas.microsoft.com/office/powerpoint/2010/main" val="18632370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ED7FCB6F-58C7-4388-800A-B9FF4C5B15D1}"/>
              </a:ext>
            </a:extLst>
          </p:cNvPr>
          <p:cNvPicPr>
            <a:picLocks noChangeAspect="1"/>
          </p:cNvPicPr>
          <p:nvPr/>
        </p:nvPicPr>
        <p:blipFill rotWithShape="1">
          <a:blip r:embed="rId2"/>
          <a:srcRect l="1210" t="1717" r="1558" b="2648"/>
          <a:stretch/>
        </p:blipFill>
        <p:spPr>
          <a:xfrm>
            <a:off x="1026079" y="1290886"/>
            <a:ext cx="4131708" cy="2053532"/>
          </a:xfrm>
          <a:prstGeom prst="rect">
            <a:avLst/>
          </a:prstGeom>
        </p:spPr>
      </p:pic>
      <p:pic>
        <p:nvPicPr>
          <p:cNvPr id="8" name="Picture 7">
            <a:extLst>
              <a:ext uri="{FF2B5EF4-FFF2-40B4-BE49-F238E27FC236}">
                <a16:creationId xmlns:a16="http://schemas.microsoft.com/office/drawing/2014/main" id="{DF71B6B3-4EBB-420C-81EC-E04695602134}"/>
              </a:ext>
            </a:extLst>
          </p:cNvPr>
          <p:cNvPicPr>
            <a:picLocks noChangeAspect="1"/>
          </p:cNvPicPr>
          <p:nvPr/>
        </p:nvPicPr>
        <p:blipFill>
          <a:blip r:embed="rId3"/>
          <a:stretch>
            <a:fillRect/>
          </a:stretch>
        </p:blipFill>
        <p:spPr>
          <a:xfrm>
            <a:off x="5537890" y="4294632"/>
            <a:ext cx="2957398" cy="1554480"/>
          </a:xfrm>
          <a:prstGeom prst="rect">
            <a:avLst/>
          </a:prstGeom>
        </p:spPr>
      </p:pic>
      <p:pic>
        <p:nvPicPr>
          <p:cNvPr id="11" name="Picture 10" descr="A close up of a logo&#10;&#10;Description automatically generated">
            <a:extLst>
              <a:ext uri="{FF2B5EF4-FFF2-40B4-BE49-F238E27FC236}">
                <a16:creationId xmlns:a16="http://schemas.microsoft.com/office/drawing/2014/main" id="{11197ABF-FF88-4849-9A2D-D8763CB8FB29}"/>
              </a:ext>
            </a:extLst>
          </p:cNvPr>
          <p:cNvPicPr>
            <a:picLocks noChangeAspect="1"/>
          </p:cNvPicPr>
          <p:nvPr/>
        </p:nvPicPr>
        <p:blipFill rotWithShape="1">
          <a:blip r:embed="rId4"/>
          <a:srcRect l="12760" t="7149" r="7864" b="10483"/>
          <a:stretch/>
        </p:blipFill>
        <p:spPr>
          <a:xfrm>
            <a:off x="1026079" y="3541014"/>
            <a:ext cx="4217433" cy="2283234"/>
          </a:xfrm>
          <a:prstGeom prst="rect">
            <a:avLst/>
          </a:prstGeom>
        </p:spPr>
      </p:pic>
      <p:sp>
        <p:nvSpPr>
          <p:cNvPr id="12" name="TextBox 11">
            <a:extLst>
              <a:ext uri="{FF2B5EF4-FFF2-40B4-BE49-F238E27FC236}">
                <a16:creationId xmlns:a16="http://schemas.microsoft.com/office/drawing/2014/main" id="{6F3A798A-6D9E-49C8-A0AD-7F9CD3DEAA8A}"/>
              </a:ext>
            </a:extLst>
          </p:cNvPr>
          <p:cNvSpPr txBox="1"/>
          <p:nvPr/>
        </p:nvSpPr>
        <p:spPr>
          <a:xfrm>
            <a:off x="6408275" y="5937879"/>
            <a:ext cx="1276632" cy="400110"/>
          </a:xfrm>
          <a:prstGeom prst="rect">
            <a:avLst/>
          </a:prstGeom>
          <a:noFill/>
        </p:spPr>
        <p:txBody>
          <a:bodyPr wrap="none" rtlCol="0">
            <a:spAutoFit/>
          </a:bodyPr>
          <a:lstStyle/>
          <a:p>
            <a:r>
              <a:rPr lang="en-US" sz="2000" dirty="0"/>
              <a:t>Snapshots</a:t>
            </a:r>
          </a:p>
        </p:txBody>
      </p:sp>
      <p:sp>
        <p:nvSpPr>
          <p:cNvPr id="13" name="TextBox 12">
            <a:extLst>
              <a:ext uri="{FF2B5EF4-FFF2-40B4-BE49-F238E27FC236}">
                <a16:creationId xmlns:a16="http://schemas.microsoft.com/office/drawing/2014/main" id="{B81F3C15-F07A-433D-AC85-806D8691DCA1}"/>
              </a:ext>
            </a:extLst>
          </p:cNvPr>
          <p:cNvSpPr txBox="1"/>
          <p:nvPr/>
        </p:nvSpPr>
        <p:spPr>
          <a:xfrm>
            <a:off x="2549046" y="5936077"/>
            <a:ext cx="1465016" cy="400110"/>
          </a:xfrm>
          <a:prstGeom prst="rect">
            <a:avLst/>
          </a:prstGeom>
          <a:noFill/>
        </p:spPr>
        <p:txBody>
          <a:bodyPr wrap="none" rtlCol="0">
            <a:spAutoFit/>
          </a:bodyPr>
          <a:lstStyle/>
          <a:p>
            <a:r>
              <a:rPr lang="en-US" sz="2000" dirty="0"/>
              <a:t>Seismogram</a:t>
            </a:r>
          </a:p>
        </p:txBody>
      </p:sp>
      <p:pic>
        <p:nvPicPr>
          <p:cNvPr id="7" name="Picture 6">
            <a:extLst>
              <a:ext uri="{FF2B5EF4-FFF2-40B4-BE49-F238E27FC236}">
                <a16:creationId xmlns:a16="http://schemas.microsoft.com/office/drawing/2014/main" id="{9023488B-FC09-4E63-AF31-E1365A09005D}"/>
              </a:ext>
            </a:extLst>
          </p:cNvPr>
          <p:cNvPicPr>
            <a:picLocks noChangeAspect="1"/>
          </p:cNvPicPr>
          <p:nvPr/>
        </p:nvPicPr>
        <p:blipFill>
          <a:blip r:embed="rId5"/>
          <a:stretch>
            <a:fillRect/>
          </a:stretch>
        </p:blipFill>
        <p:spPr>
          <a:xfrm>
            <a:off x="5537890" y="2763774"/>
            <a:ext cx="2957398" cy="1554480"/>
          </a:xfrm>
          <a:prstGeom prst="rect">
            <a:avLst/>
          </a:prstGeom>
        </p:spPr>
      </p:pic>
      <p:pic>
        <p:nvPicPr>
          <p:cNvPr id="6" name="Picture 5" descr="A picture containing screenshot&#10;&#10;Description automatically generated">
            <a:extLst>
              <a:ext uri="{FF2B5EF4-FFF2-40B4-BE49-F238E27FC236}">
                <a16:creationId xmlns:a16="http://schemas.microsoft.com/office/drawing/2014/main" id="{19470FAC-8498-41D7-8798-9FE820809B68}"/>
              </a:ext>
            </a:extLst>
          </p:cNvPr>
          <p:cNvPicPr>
            <a:picLocks noChangeAspect="1"/>
          </p:cNvPicPr>
          <p:nvPr/>
        </p:nvPicPr>
        <p:blipFill>
          <a:blip r:embed="rId6"/>
          <a:stretch>
            <a:fillRect/>
          </a:stretch>
        </p:blipFill>
        <p:spPr>
          <a:xfrm>
            <a:off x="5537890" y="1232916"/>
            <a:ext cx="2957398" cy="1554480"/>
          </a:xfrm>
          <a:prstGeom prst="rect">
            <a:avLst/>
          </a:prstGeom>
        </p:spPr>
      </p:pic>
      <p:sp>
        <p:nvSpPr>
          <p:cNvPr id="16" name="Rectangle 15">
            <a:extLst>
              <a:ext uri="{FF2B5EF4-FFF2-40B4-BE49-F238E27FC236}">
                <a16:creationId xmlns:a16="http://schemas.microsoft.com/office/drawing/2014/main" id="{12D0EE14-A08A-44ED-8A20-23114CDB3BB2}"/>
              </a:ext>
            </a:extLst>
          </p:cNvPr>
          <p:cNvSpPr/>
          <p:nvPr/>
        </p:nvSpPr>
        <p:spPr>
          <a:xfrm>
            <a:off x="3501320" y="38689"/>
            <a:ext cx="2523319" cy="523220"/>
          </a:xfrm>
          <a:prstGeom prst="rect">
            <a:avLst/>
          </a:prstGeom>
        </p:spPr>
        <p:txBody>
          <a:bodyPr wrap="none">
            <a:spAutoFit/>
          </a:bodyPr>
          <a:lstStyle/>
          <a:p>
            <a:r>
              <a:rPr lang="en-US" sz="2800" b="1" dirty="0">
                <a:solidFill>
                  <a:schemeClr val="accent1">
                    <a:lumMod val="75000"/>
                  </a:schemeClr>
                </a:solidFill>
              </a:rPr>
              <a:t>SEM Simulation</a:t>
            </a:r>
            <a:endParaRPr lang="en-US" sz="2400" b="1" dirty="0">
              <a:solidFill>
                <a:schemeClr val="accent1">
                  <a:lumMod val="75000"/>
                </a:schemeClr>
              </a:solidFill>
            </a:endParaRPr>
          </a:p>
        </p:txBody>
      </p:sp>
      <p:sp>
        <p:nvSpPr>
          <p:cNvPr id="15" name="Rectangle 14">
            <a:extLst>
              <a:ext uri="{FF2B5EF4-FFF2-40B4-BE49-F238E27FC236}">
                <a16:creationId xmlns:a16="http://schemas.microsoft.com/office/drawing/2014/main" id="{C46A9AE0-D7E9-4092-89AF-8A75925A874F}"/>
              </a:ext>
            </a:extLst>
          </p:cNvPr>
          <p:cNvSpPr/>
          <p:nvPr/>
        </p:nvSpPr>
        <p:spPr>
          <a:xfrm>
            <a:off x="124796" y="625634"/>
            <a:ext cx="3160994" cy="506292"/>
          </a:xfrm>
          <a:prstGeom prst="rect">
            <a:avLst/>
          </a:prstGeom>
        </p:spPr>
        <p:txBody>
          <a:bodyPr wrap="none">
            <a:spAutoFit/>
          </a:bodyPr>
          <a:lstStyle/>
          <a:p>
            <a:pPr>
              <a:lnSpc>
                <a:spcPct val="150000"/>
              </a:lnSpc>
              <a:defRPr/>
            </a:pPr>
            <a:r>
              <a:rPr lang="en-US" altLang="zh-CN" sz="2000" b="1" dirty="0"/>
              <a:t>Specfem2D: Layered Model</a:t>
            </a:r>
          </a:p>
        </p:txBody>
      </p:sp>
    </p:spTree>
    <p:extLst>
      <p:ext uri="{BB962C8B-B14F-4D97-AF65-F5344CB8AC3E}">
        <p14:creationId xmlns:p14="http://schemas.microsoft.com/office/powerpoint/2010/main" val="1337529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grass&#10;&#10;Description automatically generated">
            <a:extLst>
              <a:ext uri="{FF2B5EF4-FFF2-40B4-BE49-F238E27FC236}">
                <a16:creationId xmlns:a16="http://schemas.microsoft.com/office/drawing/2014/main" id="{906A8537-AB69-4E19-876F-842375733B5C}"/>
              </a:ext>
            </a:extLst>
          </p:cNvPr>
          <p:cNvPicPr>
            <a:picLocks noChangeAspect="1"/>
          </p:cNvPicPr>
          <p:nvPr/>
        </p:nvPicPr>
        <p:blipFill rotWithShape="1">
          <a:blip r:embed="rId2"/>
          <a:srcRect l="705" r="1"/>
          <a:stretch/>
        </p:blipFill>
        <p:spPr>
          <a:xfrm>
            <a:off x="422275" y="2157695"/>
            <a:ext cx="5043998" cy="2542610"/>
          </a:xfrm>
          <a:prstGeom prst="rect">
            <a:avLst/>
          </a:prstGeom>
        </p:spPr>
      </p:pic>
      <p:pic>
        <p:nvPicPr>
          <p:cNvPr id="5" name="Picture 4">
            <a:extLst>
              <a:ext uri="{FF2B5EF4-FFF2-40B4-BE49-F238E27FC236}">
                <a16:creationId xmlns:a16="http://schemas.microsoft.com/office/drawing/2014/main" id="{563FCECE-6F00-4041-9D3A-27DC7312911A}"/>
              </a:ext>
            </a:extLst>
          </p:cNvPr>
          <p:cNvPicPr>
            <a:picLocks noChangeAspect="1"/>
          </p:cNvPicPr>
          <p:nvPr/>
        </p:nvPicPr>
        <p:blipFill>
          <a:blip r:embed="rId3"/>
          <a:stretch>
            <a:fillRect/>
          </a:stretch>
        </p:blipFill>
        <p:spPr>
          <a:xfrm>
            <a:off x="5746512" y="2160142"/>
            <a:ext cx="3062370" cy="2540163"/>
          </a:xfrm>
          <a:prstGeom prst="rect">
            <a:avLst/>
          </a:prstGeom>
        </p:spPr>
      </p:pic>
      <p:sp>
        <p:nvSpPr>
          <p:cNvPr id="8" name="Rectangle 7">
            <a:extLst>
              <a:ext uri="{FF2B5EF4-FFF2-40B4-BE49-F238E27FC236}">
                <a16:creationId xmlns:a16="http://schemas.microsoft.com/office/drawing/2014/main" id="{15FB9291-2B35-4517-9199-CA0315B7A3DB}"/>
              </a:ext>
            </a:extLst>
          </p:cNvPr>
          <p:cNvSpPr/>
          <p:nvPr/>
        </p:nvSpPr>
        <p:spPr>
          <a:xfrm>
            <a:off x="124796" y="625634"/>
            <a:ext cx="3496726" cy="506292"/>
          </a:xfrm>
          <a:prstGeom prst="rect">
            <a:avLst/>
          </a:prstGeom>
        </p:spPr>
        <p:txBody>
          <a:bodyPr wrap="none">
            <a:spAutoFit/>
          </a:bodyPr>
          <a:lstStyle/>
          <a:p>
            <a:pPr>
              <a:lnSpc>
                <a:spcPct val="150000"/>
              </a:lnSpc>
              <a:defRPr/>
            </a:pPr>
            <a:r>
              <a:rPr lang="en-US" altLang="zh-CN" sz="2000" b="1" dirty="0"/>
              <a:t>Specfem2D: Well and Fractures</a:t>
            </a:r>
          </a:p>
        </p:txBody>
      </p:sp>
      <p:sp>
        <p:nvSpPr>
          <p:cNvPr id="9" name="Rectangle 8">
            <a:extLst>
              <a:ext uri="{FF2B5EF4-FFF2-40B4-BE49-F238E27FC236}">
                <a16:creationId xmlns:a16="http://schemas.microsoft.com/office/drawing/2014/main" id="{8BA4792B-01B2-46D1-BCD6-41BE12C1ABEA}"/>
              </a:ext>
            </a:extLst>
          </p:cNvPr>
          <p:cNvSpPr/>
          <p:nvPr/>
        </p:nvSpPr>
        <p:spPr>
          <a:xfrm>
            <a:off x="463894" y="4767167"/>
            <a:ext cx="4083169" cy="506292"/>
          </a:xfrm>
          <a:prstGeom prst="rect">
            <a:avLst/>
          </a:prstGeom>
        </p:spPr>
        <p:txBody>
          <a:bodyPr wrap="none">
            <a:spAutoFit/>
          </a:bodyPr>
          <a:lstStyle/>
          <a:p>
            <a:pPr>
              <a:lnSpc>
                <a:spcPct val="150000"/>
              </a:lnSpc>
              <a:defRPr/>
            </a:pPr>
            <a:r>
              <a:rPr lang="en-US" altLang="zh-CN" sz="2000" dirty="0"/>
              <a:t>Description: a well with two fractures</a:t>
            </a:r>
          </a:p>
        </p:txBody>
      </p:sp>
      <p:cxnSp>
        <p:nvCxnSpPr>
          <p:cNvPr id="10" name="Straight Arrow Connector 9">
            <a:extLst>
              <a:ext uri="{FF2B5EF4-FFF2-40B4-BE49-F238E27FC236}">
                <a16:creationId xmlns:a16="http://schemas.microsoft.com/office/drawing/2014/main" id="{F0DC7D70-232F-45D8-A7BA-3847A69459A7}"/>
              </a:ext>
            </a:extLst>
          </p:cNvPr>
          <p:cNvCxnSpPr>
            <a:cxnSpLocks/>
          </p:cNvCxnSpPr>
          <p:nvPr/>
        </p:nvCxnSpPr>
        <p:spPr>
          <a:xfrm flipV="1">
            <a:off x="3179723" y="3227384"/>
            <a:ext cx="3124583" cy="457786"/>
          </a:xfrm>
          <a:prstGeom prst="straightConnector1">
            <a:avLst/>
          </a:prstGeom>
          <a:ln w="38100">
            <a:solidFill>
              <a:srgbClr val="FFC000"/>
            </a:solidFill>
            <a:tailEnd type="triangle"/>
          </a:ln>
        </p:spPr>
        <p:style>
          <a:lnRef idx="1">
            <a:schemeClr val="accent2"/>
          </a:lnRef>
          <a:fillRef idx="0">
            <a:schemeClr val="accent2"/>
          </a:fillRef>
          <a:effectRef idx="0">
            <a:schemeClr val="accent2"/>
          </a:effectRef>
          <a:fontRef idx="minor">
            <a:schemeClr val="tx1"/>
          </a:fontRef>
        </p:style>
      </p:cxnSp>
      <p:sp>
        <p:nvSpPr>
          <p:cNvPr id="12" name="Rectangle 11">
            <a:extLst>
              <a:ext uri="{FF2B5EF4-FFF2-40B4-BE49-F238E27FC236}">
                <a16:creationId xmlns:a16="http://schemas.microsoft.com/office/drawing/2014/main" id="{2DA90F86-DB5B-4C9F-82F2-1C2D6A4C3ADC}"/>
              </a:ext>
            </a:extLst>
          </p:cNvPr>
          <p:cNvSpPr/>
          <p:nvPr/>
        </p:nvSpPr>
        <p:spPr>
          <a:xfrm>
            <a:off x="3501320" y="38689"/>
            <a:ext cx="2523319" cy="523220"/>
          </a:xfrm>
          <a:prstGeom prst="rect">
            <a:avLst/>
          </a:prstGeom>
        </p:spPr>
        <p:txBody>
          <a:bodyPr wrap="none">
            <a:spAutoFit/>
          </a:bodyPr>
          <a:lstStyle/>
          <a:p>
            <a:r>
              <a:rPr lang="en-US" sz="2800" b="1" dirty="0">
                <a:solidFill>
                  <a:schemeClr val="accent1">
                    <a:lumMod val="75000"/>
                  </a:schemeClr>
                </a:solidFill>
              </a:rPr>
              <a:t>SEM Simulation</a:t>
            </a:r>
            <a:endParaRPr lang="en-US" sz="2400" b="1" dirty="0">
              <a:solidFill>
                <a:schemeClr val="accent1">
                  <a:lumMod val="75000"/>
                </a:schemeClr>
              </a:solidFill>
            </a:endParaRPr>
          </a:p>
        </p:txBody>
      </p:sp>
      <p:sp>
        <p:nvSpPr>
          <p:cNvPr id="11" name="Rectangle 10">
            <a:extLst>
              <a:ext uri="{FF2B5EF4-FFF2-40B4-BE49-F238E27FC236}">
                <a16:creationId xmlns:a16="http://schemas.microsoft.com/office/drawing/2014/main" id="{C93571FA-4CCD-C544-B58B-234ECCB0B239}"/>
              </a:ext>
            </a:extLst>
          </p:cNvPr>
          <p:cNvSpPr/>
          <p:nvPr/>
        </p:nvSpPr>
        <p:spPr>
          <a:xfrm>
            <a:off x="7675751" y="2339127"/>
            <a:ext cx="1133131" cy="506292"/>
          </a:xfrm>
          <a:prstGeom prst="rect">
            <a:avLst/>
          </a:prstGeom>
        </p:spPr>
        <p:txBody>
          <a:bodyPr wrap="none">
            <a:spAutoFit/>
          </a:bodyPr>
          <a:lstStyle/>
          <a:p>
            <a:pPr>
              <a:lnSpc>
                <a:spcPct val="150000"/>
              </a:lnSpc>
              <a:defRPr/>
            </a:pPr>
            <a:r>
              <a:rPr lang="en-US" altLang="zh-CN" sz="2000" b="1" dirty="0">
                <a:solidFill>
                  <a:schemeClr val="bg1"/>
                </a:solidFill>
              </a:rPr>
              <a:t>fractures</a:t>
            </a:r>
          </a:p>
        </p:txBody>
      </p:sp>
      <p:sp>
        <p:nvSpPr>
          <p:cNvPr id="2" name="Rectangle 1">
            <a:extLst>
              <a:ext uri="{FF2B5EF4-FFF2-40B4-BE49-F238E27FC236}">
                <a16:creationId xmlns:a16="http://schemas.microsoft.com/office/drawing/2014/main" id="{4778DD6E-C495-1242-B7F4-57A4A9427970}"/>
              </a:ext>
            </a:extLst>
          </p:cNvPr>
          <p:cNvSpPr/>
          <p:nvPr/>
        </p:nvSpPr>
        <p:spPr>
          <a:xfrm>
            <a:off x="7447827" y="3779178"/>
            <a:ext cx="628314" cy="400110"/>
          </a:xfrm>
          <a:prstGeom prst="rect">
            <a:avLst/>
          </a:prstGeom>
        </p:spPr>
        <p:txBody>
          <a:bodyPr wrap="none">
            <a:spAutoFit/>
          </a:bodyPr>
          <a:lstStyle/>
          <a:p>
            <a:r>
              <a:rPr lang="en-US" altLang="zh-CN" sz="2000" b="1" dirty="0">
                <a:solidFill>
                  <a:schemeClr val="bg1"/>
                </a:solidFill>
              </a:rPr>
              <a:t>well</a:t>
            </a:r>
            <a:endParaRPr lang="en-US" sz="2000" b="1" dirty="0">
              <a:solidFill>
                <a:schemeClr val="bg1"/>
              </a:solidFill>
            </a:endParaRPr>
          </a:p>
        </p:txBody>
      </p:sp>
    </p:spTree>
    <p:extLst>
      <p:ext uri="{BB962C8B-B14F-4D97-AF65-F5344CB8AC3E}">
        <p14:creationId xmlns:p14="http://schemas.microsoft.com/office/powerpoint/2010/main" val="3143987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955554" y="1365509"/>
            <a:ext cx="4188196" cy="3709347"/>
          </a:xfrm>
          <a:prstGeom prst="rect">
            <a:avLst/>
          </a:prstGeom>
          <a:noFill/>
          <a:ln w="9525">
            <a:noFill/>
            <a:miter lim="800000"/>
            <a:headEnd/>
            <a:tailEnd/>
          </a:ln>
        </p:spPr>
        <p:txBody>
          <a:bodyPr wrap="square" lIns="91439" tIns="45719" rIns="91439" bIns="45719">
            <a:spAutoFit/>
          </a:bodyPr>
          <a:lstStyle/>
          <a:p>
            <a:pPr marL="557199" indent="-557199">
              <a:lnSpc>
                <a:spcPct val="150000"/>
              </a:lnSpc>
              <a:buFont typeface="+mj-lt"/>
              <a:buAutoNum type="arabicPeriod"/>
              <a:defRPr/>
            </a:pPr>
            <a:r>
              <a:rPr lang="en-US" altLang="zh-CN" sz="3200" b="1" dirty="0">
                <a:solidFill>
                  <a:srgbClr val="C00000"/>
                </a:solidFill>
                <a:ea typeface="微软雅黑" panose="020B0503020204020204" pitchFamily="34" charset="-122"/>
                <a:cs typeface="Times New Roman" panose="02020603050405020304" pitchFamily="18" charset="0"/>
              </a:rPr>
              <a:t>Introduction</a:t>
            </a:r>
          </a:p>
          <a:p>
            <a:pPr marL="557199" indent="-557199">
              <a:lnSpc>
                <a:spcPct val="150000"/>
              </a:lnSpc>
              <a:buFont typeface="+mj-lt"/>
              <a:buAutoNum type="arabicPeriod"/>
              <a:defRPr/>
            </a:pPr>
            <a:r>
              <a:rPr lang="en-US" altLang="zh-CN" sz="3200" b="1" dirty="0">
                <a:ea typeface="微软雅黑" panose="020B0503020204020204" pitchFamily="34" charset="-122"/>
                <a:cs typeface="Times New Roman" panose="02020603050405020304" pitchFamily="18" charset="0"/>
              </a:rPr>
              <a:t>Methodology </a:t>
            </a:r>
          </a:p>
          <a:p>
            <a:pPr marL="557199" indent="-557199">
              <a:lnSpc>
                <a:spcPct val="150000"/>
              </a:lnSpc>
              <a:buFont typeface="+mj-lt"/>
              <a:buAutoNum type="arabicPeriod"/>
              <a:defRPr/>
            </a:pPr>
            <a:r>
              <a:rPr lang="en-US" altLang="zh-CN" sz="3200" b="1" dirty="0">
                <a:ea typeface="微软雅黑" panose="020B0503020204020204" pitchFamily="34" charset="-122"/>
                <a:cs typeface="Times New Roman" panose="02020603050405020304" pitchFamily="18" charset="0"/>
              </a:rPr>
              <a:t>FEM Simulation</a:t>
            </a:r>
          </a:p>
          <a:p>
            <a:pPr marL="557199" indent="-557199">
              <a:lnSpc>
                <a:spcPct val="150000"/>
              </a:lnSpc>
              <a:buFont typeface="+mj-lt"/>
              <a:buAutoNum type="arabicPeriod"/>
              <a:defRPr/>
            </a:pPr>
            <a:r>
              <a:rPr lang="en-US" altLang="zh-CN" sz="3200" b="1" dirty="0">
                <a:ea typeface="微软雅黑" panose="020B0503020204020204" pitchFamily="34" charset="-122"/>
                <a:cs typeface="Times New Roman" panose="02020603050405020304" pitchFamily="18" charset="0"/>
              </a:rPr>
              <a:t>SEM Simulation</a:t>
            </a:r>
          </a:p>
          <a:p>
            <a:pPr marL="557199" indent="-557199">
              <a:lnSpc>
                <a:spcPct val="150000"/>
              </a:lnSpc>
              <a:buFont typeface="+mj-lt"/>
              <a:buAutoNum type="arabicPeriod"/>
              <a:defRPr/>
            </a:pPr>
            <a:r>
              <a:rPr lang="en-US" altLang="zh-CN" sz="3200" b="1" dirty="0">
                <a:ea typeface="微软雅黑" panose="020B0503020204020204" pitchFamily="34" charset="-122"/>
                <a:cs typeface="Times New Roman" panose="02020603050405020304" pitchFamily="18" charset="0"/>
              </a:rPr>
              <a:t>Summary </a:t>
            </a:r>
          </a:p>
        </p:txBody>
      </p:sp>
      <p:sp>
        <p:nvSpPr>
          <p:cNvPr id="4" name="Rectangle 3">
            <a:extLst>
              <a:ext uri="{FF2B5EF4-FFF2-40B4-BE49-F238E27FC236}">
                <a16:creationId xmlns:a16="http://schemas.microsoft.com/office/drawing/2014/main" id="{1F0FD400-DECB-45F7-B354-B5A9CDADE472}"/>
              </a:ext>
            </a:extLst>
          </p:cNvPr>
          <p:cNvSpPr/>
          <p:nvPr/>
        </p:nvSpPr>
        <p:spPr>
          <a:xfrm>
            <a:off x="3727055" y="44033"/>
            <a:ext cx="1441613" cy="523220"/>
          </a:xfrm>
          <a:prstGeom prst="rect">
            <a:avLst/>
          </a:prstGeom>
        </p:spPr>
        <p:txBody>
          <a:bodyPr wrap="none">
            <a:spAutoFit/>
          </a:bodyPr>
          <a:lstStyle/>
          <a:p>
            <a:r>
              <a:rPr lang="en-US" sz="2800" b="1" dirty="0">
                <a:solidFill>
                  <a:schemeClr val="accent1">
                    <a:lumMod val="75000"/>
                  </a:schemeClr>
                </a:solidFill>
              </a:rPr>
              <a:t>Content</a:t>
            </a:r>
            <a:r>
              <a:rPr lang="en-US" sz="2400" b="1" dirty="0">
                <a:solidFill>
                  <a:schemeClr val="accent1">
                    <a:lumMod val="75000"/>
                  </a:schemeClr>
                </a:solidFill>
              </a:rPr>
              <a:t> </a:t>
            </a:r>
          </a:p>
        </p:txBody>
      </p:sp>
    </p:spTree>
    <p:extLst>
      <p:ext uri="{BB962C8B-B14F-4D97-AF65-F5344CB8AC3E}">
        <p14:creationId xmlns:p14="http://schemas.microsoft.com/office/powerpoint/2010/main" val="1742637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929743D-7758-4312-80B9-D321420F4C20}"/>
              </a:ext>
            </a:extLst>
          </p:cNvPr>
          <p:cNvPicPr>
            <a:picLocks noChangeAspect="1"/>
          </p:cNvPicPr>
          <p:nvPr/>
        </p:nvPicPr>
        <p:blipFill>
          <a:blip r:embed="rId2"/>
          <a:stretch>
            <a:fillRect/>
          </a:stretch>
        </p:blipFill>
        <p:spPr>
          <a:xfrm>
            <a:off x="5642682" y="4293985"/>
            <a:ext cx="2130683" cy="2044759"/>
          </a:xfrm>
          <a:prstGeom prst="rect">
            <a:avLst/>
          </a:prstGeom>
        </p:spPr>
      </p:pic>
      <p:sp>
        <p:nvSpPr>
          <p:cNvPr id="12" name="Rectangle 11">
            <a:extLst>
              <a:ext uri="{FF2B5EF4-FFF2-40B4-BE49-F238E27FC236}">
                <a16:creationId xmlns:a16="http://schemas.microsoft.com/office/drawing/2014/main" id="{2C77BB8E-971D-49D1-9DB0-99C3A03E09C5}"/>
              </a:ext>
            </a:extLst>
          </p:cNvPr>
          <p:cNvSpPr/>
          <p:nvPr/>
        </p:nvSpPr>
        <p:spPr>
          <a:xfrm>
            <a:off x="124796" y="625634"/>
            <a:ext cx="3572325" cy="506292"/>
          </a:xfrm>
          <a:prstGeom prst="rect">
            <a:avLst/>
          </a:prstGeom>
        </p:spPr>
        <p:txBody>
          <a:bodyPr wrap="none">
            <a:spAutoFit/>
          </a:bodyPr>
          <a:lstStyle/>
          <a:p>
            <a:pPr>
              <a:lnSpc>
                <a:spcPct val="150000"/>
              </a:lnSpc>
              <a:defRPr/>
            </a:pPr>
            <a:r>
              <a:rPr lang="en-US" altLang="zh-CN" sz="2000" b="1" dirty="0"/>
              <a:t>Specfem3D: Complex Geometry</a:t>
            </a:r>
          </a:p>
        </p:txBody>
      </p:sp>
      <p:pic>
        <p:nvPicPr>
          <p:cNvPr id="13" name="Picture 12">
            <a:extLst>
              <a:ext uri="{FF2B5EF4-FFF2-40B4-BE49-F238E27FC236}">
                <a16:creationId xmlns:a16="http://schemas.microsoft.com/office/drawing/2014/main" id="{104ED297-CE29-4650-880F-888850D789BD}"/>
              </a:ext>
            </a:extLst>
          </p:cNvPr>
          <p:cNvPicPr>
            <a:picLocks noChangeAspect="1"/>
          </p:cNvPicPr>
          <p:nvPr/>
        </p:nvPicPr>
        <p:blipFill>
          <a:blip r:embed="rId3"/>
          <a:stretch>
            <a:fillRect/>
          </a:stretch>
        </p:blipFill>
        <p:spPr>
          <a:xfrm>
            <a:off x="4510088" y="1406711"/>
            <a:ext cx="4240918" cy="2652404"/>
          </a:xfrm>
          <a:prstGeom prst="rect">
            <a:avLst/>
          </a:prstGeom>
        </p:spPr>
      </p:pic>
      <p:pic>
        <p:nvPicPr>
          <p:cNvPr id="14" name="Picture 13">
            <a:extLst>
              <a:ext uri="{FF2B5EF4-FFF2-40B4-BE49-F238E27FC236}">
                <a16:creationId xmlns:a16="http://schemas.microsoft.com/office/drawing/2014/main" id="{C871913F-F0DD-481D-88D2-52D5A21A93F2}"/>
              </a:ext>
            </a:extLst>
          </p:cNvPr>
          <p:cNvPicPr>
            <a:picLocks noChangeAspect="1"/>
          </p:cNvPicPr>
          <p:nvPr/>
        </p:nvPicPr>
        <p:blipFill>
          <a:blip r:embed="rId4"/>
          <a:stretch>
            <a:fillRect/>
          </a:stretch>
        </p:blipFill>
        <p:spPr>
          <a:xfrm>
            <a:off x="446401" y="1404938"/>
            <a:ext cx="3345368" cy="2654176"/>
          </a:xfrm>
          <a:prstGeom prst="rect">
            <a:avLst/>
          </a:prstGeom>
        </p:spPr>
      </p:pic>
      <p:cxnSp>
        <p:nvCxnSpPr>
          <p:cNvPr id="17" name="Straight Arrow Connector 16">
            <a:extLst>
              <a:ext uri="{FF2B5EF4-FFF2-40B4-BE49-F238E27FC236}">
                <a16:creationId xmlns:a16="http://schemas.microsoft.com/office/drawing/2014/main" id="{D2E9402B-C6DB-4A97-A463-BD433A51A0B0}"/>
              </a:ext>
            </a:extLst>
          </p:cNvPr>
          <p:cNvCxnSpPr>
            <a:cxnSpLocks/>
          </p:cNvCxnSpPr>
          <p:nvPr/>
        </p:nvCxnSpPr>
        <p:spPr>
          <a:xfrm>
            <a:off x="5849412" y="2783624"/>
            <a:ext cx="551388" cy="1417986"/>
          </a:xfrm>
          <a:prstGeom prst="straightConnector1">
            <a:avLst/>
          </a:prstGeom>
          <a:ln w="38100">
            <a:solidFill>
              <a:srgbClr val="FFC000"/>
            </a:solidFill>
            <a:tailEnd type="triangle"/>
          </a:ln>
        </p:spPr>
        <p:style>
          <a:lnRef idx="1">
            <a:schemeClr val="accent2"/>
          </a:lnRef>
          <a:fillRef idx="0">
            <a:schemeClr val="accent2"/>
          </a:fillRef>
          <a:effectRef idx="0">
            <a:schemeClr val="accent2"/>
          </a:effectRef>
          <a:fontRef idx="minor">
            <a:schemeClr val="tx1"/>
          </a:fontRef>
        </p:style>
      </p:cxnSp>
      <p:sp>
        <p:nvSpPr>
          <p:cNvPr id="24" name="Rectangle 23">
            <a:extLst>
              <a:ext uri="{FF2B5EF4-FFF2-40B4-BE49-F238E27FC236}">
                <a16:creationId xmlns:a16="http://schemas.microsoft.com/office/drawing/2014/main" id="{71DF1BC9-6FA2-4050-A4CE-D4EA1DE724F7}"/>
              </a:ext>
            </a:extLst>
          </p:cNvPr>
          <p:cNvSpPr/>
          <p:nvPr/>
        </p:nvSpPr>
        <p:spPr>
          <a:xfrm>
            <a:off x="701355" y="4674036"/>
            <a:ext cx="3007367" cy="506292"/>
          </a:xfrm>
          <a:prstGeom prst="rect">
            <a:avLst/>
          </a:prstGeom>
        </p:spPr>
        <p:txBody>
          <a:bodyPr wrap="square">
            <a:spAutoFit/>
          </a:bodyPr>
          <a:lstStyle/>
          <a:p>
            <a:pPr>
              <a:lnSpc>
                <a:spcPct val="150000"/>
              </a:lnSpc>
              <a:defRPr/>
            </a:pPr>
            <a:r>
              <a:rPr lang="en-US" altLang="zh-CN" sz="2000" b="1" dirty="0"/>
              <a:t>3D Model Mesh Software</a:t>
            </a:r>
          </a:p>
        </p:txBody>
      </p:sp>
      <p:pic>
        <p:nvPicPr>
          <p:cNvPr id="27" name="Picture 26">
            <a:extLst>
              <a:ext uri="{FF2B5EF4-FFF2-40B4-BE49-F238E27FC236}">
                <a16:creationId xmlns:a16="http://schemas.microsoft.com/office/drawing/2014/main" id="{0636A9B0-4858-43D8-A534-C13D9D74245D}"/>
              </a:ext>
            </a:extLst>
          </p:cNvPr>
          <p:cNvPicPr>
            <a:picLocks noChangeAspect="1"/>
          </p:cNvPicPr>
          <p:nvPr/>
        </p:nvPicPr>
        <p:blipFill>
          <a:blip r:embed="rId5"/>
          <a:stretch>
            <a:fillRect/>
          </a:stretch>
        </p:blipFill>
        <p:spPr>
          <a:xfrm>
            <a:off x="668056" y="5160466"/>
            <a:ext cx="2833264" cy="1071900"/>
          </a:xfrm>
          <a:prstGeom prst="rect">
            <a:avLst/>
          </a:prstGeom>
        </p:spPr>
      </p:pic>
      <p:sp>
        <p:nvSpPr>
          <p:cNvPr id="28" name="Rectangle 27">
            <a:extLst>
              <a:ext uri="{FF2B5EF4-FFF2-40B4-BE49-F238E27FC236}">
                <a16:creationId xmlns:a16="http://schemas.microsoft.com/office/drawing/2014/main" id="{A6F722F7-F4CF-4199-98E1-0398041B7D7F}"/>
              </a:ext>
            </a:extLst>
          </p:cNvPr>
          <p:cNvSpPr/>
          <p:nvPr/>
        </p:nvSpPr>
        <p:spPr>
          <a:xfrm>
            <a:off x="3501320" y="38689"/>
            <a:ext cx="2523319" cy="523220"/>
          </a:xfrm>
          <a:prstGeom prst="rect">
            <a:avLst/>
          </a:prstGeom>
        </p:spPr>
        <p:txBody>
          <a:bodyPr wrap="none">
            <a:spAutoFit/>
          </a:bodyPr>
          <a:lstStyle/>
          <a:p>
            <a:r>
              <a:rPr lang="en-US" sz="2800" b="1" dirty="0">
                <a:solidFill>
                  <a:schemeClr val="accent1">
                    <a:lumMod val="75000"/>
                  </a:schemeClr>
                </a:solidFill>
              </a:rPr>
              <a:t>SEM Simulation</a:t>
            </a:r>
            <a:endParaRPr lang="en-US" sz="2400" b="1" dirty="0">
              <a:solidFill>
                <a:schemeClr val="accent1">
                  <a:lumMod val="75000"/>
                </a:schemeClr>
              </a:solidFill>
            </a:endParaRPr>
          </a:p>
        </p:txBody>
      </p:sp>
      <p:sp>
        <p:nvSpPr>
          <p:cNvPr id="10" name="Rectangle 9">
            <a:extLst>
              <a:ext uri="{FF2B5EF4-FFF2-40B4-BE49-F238E27FC236}">
                <a16:creationId xmlns:a16="http://schemas.microsoft.com/office/drawing/2014/main" id="{B3208226-EC11-3840-935D-427BCC6E405B}"/>
              </a:ext>
            </a:extLst>
          </p:cNvPr>
          <p:cNvSpPr/>
          <p:nvPr/>
        </p:nvSpPr>
        <p:spPr>
          <a:xfrm>
            <a:off x="2277664" y="1388435"/>
            <a:ext cx="1557991" cy="506292"/>
          </a:xfrm>
          <a:prstGeom prst="rect">
            <a:avLst/>
          </a:prstGeom>
        </p:spPr>
        <p:txBody>
          <a:bodyPr wrap="none">
            <a:spAutoFit/>
          </a:bodyPr>
          <a:lstStyle/>
          <a:p>
            <a:pPr>
              <a:lnSpc>
                <a:spcPct val="150000"/>
              </a:lnSpc>
              <a:defRPr/>
            </a:pPr>
            <a:r>
              <a:rPr lang="en-US" altLang="zh-CN" sz="2000" b="1" dirty="0">
                <a:solidFill>
                  <a:schemeClr val="bg1"/>
                </a:solidFill>
              </a:rPr>
              <a:t>Five spheres </a:t>
            </a:r>
          </a:p>
        </p:txBody>
      </p:sp>
      <p:sp>
        <p:nvSpPr>
          <p:cNvPr id="11" name="Rectangle 10">
            <a:extLst>
              <a:ext uri="{FF2B5EF4-FFF2-40B4-BE49-F238E27FC236}">
                <a16:creationId xmlns:a16="http://schemas.microsoft.com/office/drawing/2014/main" id="{D0F8013B-D600-2946-B1AC-9141259FF448}"/>
              </a:ext>
            </a:extLst>
          </p:cNvPr>
          <p:cNvSpPr/>
          <p:nvPr/>
        </p:nvSpPr>
        <p:spPr>
          <a:xfrm>
            <a:off x="5255682" y="1641581"/>
            <a:ext cx="968855" cy="506292"/>
          </a:xfrm>
          <a:prstGeom prst="rect">
            <a:avLst/>
          </a:prstGeom>
        </p:spPr>
        <p:txBody>
          <a:bodyPr wrap="none">
            <a:spAutoFit/>
          </a:bodyPr>
          <a:lstStyle/>
          <a:p>
            <a:pPr>
              <a:lnSpc>
                <a:spcPct val="150000"/>
              </a:lnSpc>
              <a:defRPr/>
            </a:pPr>
            <a:r>
              <a:rPr lang="en-US" altLang="zh-CN" sz="2000" b="1" dirty="0">
                <a:solidFill>
                  <a:schemeClr val="bg1"/>
                </a:solidFill>
              </a:rPr>
              <a:t>sphere </a:t>
            </a:r>
          </a:p>
        </p:txBody>
      </p:sp>
      <p:sp>
        <p:nvSpPr>
          <p:cNvPr id="15" name="Rectangle 14">
            <a:extLst>
              <a:ext uri="{FF2B5EF4-FFF2-40B4-BE49-F238E27FC236}">
                <a16:creationId xmlns:a16="http://schemas.microsoft.com/office/drawing/2014/main" id="{9E81D921-B84A-FD4A-A0E9-5786F945D715}"/>
              </a:ext>
            </a:extLst>
          </p:cNvPr>
          <p:cNvSpPr/>
          <p:nvPr/>
        </p:nvSpPr>
        <p:spPr>
          <a:xfrm>
            <a:off x="7163136" y="1701102"/>
            <a:ext cx="968855" cy="506292"/>
          </a:xfrm>
          <a:prstGeom prst="rect">
            <a:avLst/>
          </a:prstGeom>
        </p:spPr>
        <p:txBody>
          <a:bodyPr wrap="none">
            <a:spAutoFit/>
          </a:bodyPr>
          <a:lstStyle/>
          <a:p>
            <a:pPr>
              <a:lnSpc>
                <a:spcPct val="150000"/>
              </a:lnSpc>
              <a:defRPr/>
            </a:pPr>
            <a:r>
              <a:rPr lang="en-US" altLang="zh-CN" sz="2000" b="1" dirty="0">
                <a:solidFill>
                  <a:schemeClr val="bg1"/>
                </a:solidFill>
              </a:rPr>
              <a:t>sphere </a:t>
            </a:r>
          </a:p>
        </p:txBody>
      </p:sp>
    </p:spTree>
    <p:extLst>
      <p:ext uri="{BB962C8B-B14F-4D97-AF65-F5344CB8AC3E}">
        <p14:creationId xmlns:p14="http://schemas.microsoft.com/office/powerpoint/2010/main" val="39082127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F485FA-A882-4BC1-BB82-82693B6B8A74}"/>
              </a:ext>
            </a:extLst>
          </p:cNvPr>
          <p:cNvPicPr>
            <a:picLocks noChangeAspect="1"/>
          </p:cNvPicPr>
          <p:nvPr/>
        </p:nvPicPr>
        <p:blipFill rotWithShape="1">
          <a:blip r:embed="rId2"/>
          <a:srcRect l="6352" r="9322"/>
          <a:stretch/>
        </p:blipFill>
        <p:spPr>
          <a:xfrm rot="16200000">
            <a:off x="478868" y="1707536"/>
            <a:ext cx="1181075" cy="1445276"/>
          </a:xfrm>
          <a:prstGeom prst="rect">
            <a:avLst/>
          </a:prstGeom>
        </p:spPr>
      </p:pic>
      <p:pic>
        <p:nvPicPr>
          <p:cNvPr id="5" name="Picture 4" descr="A close up of a sunset&#10;&#10;Description automatically generated">
            <a:extLst>
              <a:ext uri="{FF2B5EF4-FFF2-40B4-BE49-F238E27FC236}">
                <a16:creationId xmlns:a16="http://schemas.microsoft.com/office/drawing/2014/main" id="{33F70AB7-7BBC-4C29-9B3B-FAD4D4C3A218}"/>
              </a:ext>
            </a:extLst>
          </p:cNvPr>
          <p:cNvPicPr>
            <a:picLocks noChangeAspect="1"/>
          </p:cNvPicPr>
          <p:nvPr/>
        </p:nvPicPr>
        <p:blipFill>
          <a:blip r:embed="rId3"/>
          <a:stretch>
            <a:fillRect/>
          </a:stretch>
        </p:blipFill>
        <p:spPr>
          <a:xfrm rot="16200000">
            <a:off x="2501253" y="1704336"/>
            <a:ext cx="1181075" cy="1451679"/>
          </a:xfrm>
          <a:prstGeom prst="rect">
            <a:avLst/>
          </a:prstGeom>
        </p:spPr>
      </p:pic>
      <p:pic>
        <p:nvPicPr>
          <p:cNvPr id="7" name="Picture 6" descr="A close up of a logo&#10;&#10;Description automatically generated">
            <a:extLst>
              <a:ext uri="{FF2B5EF4-FFF2-40B4-BE49-F238E27FC236}">
                <a16:creationId xmlns:a16="http://schemas.microsoft.com/office/drawing/2014/main" id="{BE0C01A6-E055-4FB2-8C2A-08C410275EC1}"/>
              </a:ext>
            </a:extLst>
          </p:cNvPr>
          <p:cNvPicPr>
            <a:picLocks noChangeAspect="1"/>
          </p:cNvPicPr>
          <p:nvPr/>
        </p:nvPicPr>
        <p:blipFill rotWithShape="1">
          <a:blip r:embed="rId4"/>
          <a:srcRect l="2558" r="6848"/>
          <a:stretch/>
        </p:blipFill>
        <p:spPr>
          <a:xfrm rot="16200000">
            <a:off x="4674295" y="1599716"/>
            <a:ext cx="1181078" cy="1660915"/>
          </a:xfrm>
          <a:prstGeom prst="rect">
            <a:avLst/>
          </a:prstGeom>
        </p:spPr>
      </p:pic>
      <p:sp>
        <p:nvSpPr>
          <p:cNvPr id="8" name="Rectangle 7">
            <a:extLst>
              <a:ext uri="{FF2B5EF4-FFF2-40B4-BE49-F238E27FC236}">
                <a16:creationId xmlns:a16="http://schemas.microsoft.com/office/drawing/2014/main" id="{D523107A-ED53-478E-9B06-ABEFEC72F749}"/>
              </a:ext>
            </a:extLst>
          </p:cNvPr>
          <p:cNvSpPr/>
          <p:nvPr/>
        </p:nvSpPr>
        <p:spPr>
          <a:xfrm>
            <a:off x="389603" y="3079453"/>
            <a:ext cx="1359603" cy="423449"/>
          </a:xfrm>
          <a:prstGeom prst="rect">
            <a:avLst/>
          </a:prstGeom>
        </p:spPr>
        <p:txBody>
          <a:bodyPr wrap="none">
            <a:spAutoFit/>
          </a:bodyPr>
          <a:lstStyle/>
          <a:p>
            <a:pPr>
              <a:lnSpc>
                <a:spcPct val="150000"/>
              </a:lnSpc>
              <a:defRPr/>
            </a:pPr>
            <a:r>
              <a:rPr lang="en-US" altLang="zh-CN" sz="1600" dirty="0"/>
              <a:t>Control Points</a:t>
            </a:r>
          </a:p>
        </p:txBody>
      </p:sp>
      <p:sp>
        <p:nvSpPr>
          <p:cNvPr id="11" name="Rectangle 10">
            <a:extLst>
              <a:ext uri="{FF2B5EF4-FFF2-40B4-BE49-F238E27FC236}">
                <a16:creationId xmlns:a16="http://schemas.microsoft.com/office/drawing/2014/main" id="{6F2F8425-5F1A-4159-B238-B011B105EC88}"/>
              </a:ext>
            </a:extLst>
          </p:cNvPr>
          <p:cNvSpPr/>
          <p:nvPr/>
        </p:nvSpPr>
        <p:spPr>
          <a:xfrm>
            <a:off x="2456263" y="3086527"/>
            <a:ext cx="1271054" cy="423449"/>
          </a:xfrm>
          <a:prstGeom prst="rect">
            <a:avLst/>
          </a:prstGeom>
        </p:spPr>
        <p:txBody>
          <a:bodyPr wrap="none">
            <a:spAutoFit/>
          </a:bodyPr>
          <a:lstStyle/>
          <a:p>
            <a:pPr>
              <a:lnSpc>
                <a:spcPct val="150000"/>
              </a:lnSpc>
              <a:defRPr/>
            </a:pPr>
            <a:r>
              <a:rPr lang="en-US" altLang="zh-CN" sz="1600" dirty="0"/>
              <a:t>Control Lines</a:t>
            </a:r>
          </a:p>
        </p:txBody>
      </p:sp>
      <p:sp>
        <p:nvSpPr>
          <p:cNvPr id="12" name="Rectangle 11">
            <a:extLst>
              <a:ext uri="{FF2B5EF4-FFF2-40B4-BE49-F238E27FC236}">
                <a16:creationId xmlns:a16="http://schemas.microsoft.com/office/drawing/2014/main" id="{9D89BB60-CDA8-47DF-BB8C-FAE07F9AE78A}"/>
              </a:ext>
            </a:extLst>
          </p:cNvPr>
          <p:cNvSpPr/>
          <p:nvPr/>
        </p:nvSpPr>
        <p:spPr>
          <a:xfrm>
            <a:off x="4764351" y="3077336"/>
            <a:ext cx="1128001" cy="423449"/>
          </a:xfrm>
          <a:prstGeom prst="rect">
            <a:avLst/>
          </a:prstGeom>
        </p:spPr>
        <p:txBody>
          <a:bodyPr wrap="none">
            <a:spAutoFit/>
          </a:bodyPr>
          <a:lstStyle/>
          <a:p>
            <a:pPr>
              <a:lnSpc>
                <a:spcPct val="150000"/>
              </a:lnSpc>
              <a:defRPr/>
            </a:pPr>
            <a:r>
              <a:rPr lang="en-US" altLang="zh-CN" sz="1600" dirty="0"/>
              <a:t> 2D Surface</a:t>
            </a:r>
          </a:p>
        </p:txBody>
      </p:sp>
      <p:pic>
        <p:nvPicPr>
          <p:cNvPr id="14" name="Picture 13" descr="A picture containing container&#10;&#10;Description automatically generated">
            <a:extLst>
              <a:ext uri="{FF2B5EF4-FFF2-40B4-BE49-F238E27FC236}">
                <a16:creationId xmlns:a16="http://schemas.microsoft.com/office/drawing/2014/main" id="{4E3361B2-C038-4F06-83E2-5046D357F4B4}"/>
              </a:ext>
            </a:extLst>
          </p:cNvPr>
          <p:cNvPicPr>
            <a:picLocks noChangeAspect="1"/>
          </p:cNvPicPr>
          <p:nvPr/>
        </p:nvPicPr>
        <p:blipFill>
          <a:blip r:embed="rId5"/>
          <a:stretch>
            <a:fillRect/>
          </a:stretch>
        </p:blipFill>
        <p:spPr>
          <a:xfrm>
            <a:off x="6712036" y="1810265"/>
            <a:ext cx="1805999" cy="1239816"/>
          </a:xfrm>
          <a:prstGeom prst="rect">
            <a:avLst/>
          </a:prstGeom>
        </p:spPr>
      </p:pic>
      <p:sp>
        <p:nvSpPr>
          <p:cNvPr id="16" name="Rectangle 15">
            <a:extLst>
              <a:ext uri="{FF2B5EF4-FFF2-40B4-BE49-F238E27FC236}">
                <a16:creationId xmlns:a16="http://schemas.microsoft.com/office/drawing/2014/main" id="{736D5BA4-8754-421B-8DE6-9F394D051775}"/>
              </a:ext>
            </a:extLst>
          </p:cNvPr>
          <p:cNvSpPr/>
          <p:nvPr/>
        </p:nvSpPr>
        <p:spPr>
          <a:xfrm>
            <a:off x="7113936" y="3107079"/>
            <a:ext cx="1002197" cy="423449"/>
          </a:xfrm>
          <a:prstGeom prst="rect">
            <a:avLst/>
          </a:prstGeom>
        </p:spPr>
        <p:txBody>
          <a:bodyPr wrap="none">
            <a:spAutoFit/>
          </a:bodyPr>
          <a:lstStyle/>
          <a:p>
            <a:pPr>
              <a:lnSpc>
                <a:spcPct val="150000"/>
              </a:lnSpc>
              <a:defRPr/>
            </a:pPr>
            <a:r>
              <a:rPr lang="en-US" altLang="zh-CN" sz="1600" dirty="0"/>
              <a:t>3D Model</a:t>
            </a:r>
          </a:p>
        </p:txBody>
      </p:sp>
      <p:pic>
        <p:nvPicPr>
          <p:cNvPr id="17" name="Picture 4" descr="page7image17073248">
            <a:extLst>
              <a:ext uri="{FF2B5EF4-FFF2-40B4-BE49-F238E27FC236}">
                <a16:creationId xmlns:a16="http://schemas.microsoft.com/office/drawing/2014/main" id="{72589102-37B3-4AA5-B950-139CA3AC45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7223" y="2299124"/>
            <a:ext cx="403549" cy="22050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page7image17073248">
            <a:extLst>
              <a:ext uri="{FF2B5EF4-FFF2-40B4-BE49-F238E27FC236}">
                <a16:creationId xmlns:a16="http://schemas.microsoft.com/office/drawing/2014/main" id="{EA45AE37-8229-47BF-856E-A638F1D2B8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9314" y="2299124"/>
            <a:ext cx="403549" cy="22050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age7image17073248">
            <a:extLst>
              <a:ext uri="{FF2B5EF4-FFF2-40B4-BE49-F238E27FC236}">
                <a16:creationId xmlns:a16="http://schemas.microsoft.com/office/drawing/2014/main" id="{2358E8D4-840F-4EA7-A93E-EFC7C64E9B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6803" y="2299124"/>
            <a:ext cx="403549" cy="22050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A close up of a logo&#10;&#10;Description automatically generated">
            <a:extLst>
              <a:ext uri="{FF2B5EF4-FFF2-40B4-BE49-F238E27FC236}">
                <a16:creationId xmlns:a16="http://schemas.microsoft.com/office/drawing/2014/main" id="{B6DE300E-64C5-4CAC-B9A9-ACB5F05C8E6A}"/>
              </a:ext>
            </a:extLst>
          </p:cNvPr>
          <p:cNvPicPr>
            <a:picLocks noChangeAspect="1"/>
          </p:cNvPicPr>
          <p:nvPr/>
        </p:nvPicPr>
        <p:blipFill>
          <a:blip r:embed="rId7"/>
          <a:stretch>
            <a:fillRect/>
          </a:stretch>
        </p:blipFill>
        <p:spPr>
          <a:xfrm>
            <a:off x="335127" y="3940708"/>
            <a:ext cx="2121136" cy="1828800"/>
          </a:xfrm>
          <a:prstGeom prst="rect">
            <a:avLst/>
          </a:prstGeom>
        </p:spPr>
      </p:pic>
      <p:pic>
        <p:nvPicPr>
          <p:cNvPr id="24" name="Picture 23" descr="A close up of a device&#10;&#10;Description automatically generated">
            <a:extLst>
              <a:ext uri="{FF2B5EF4-FFF2-40B4-BE49-F238E27FC236}">
                <a16:creationId xmlns:a16="http://schemas.microsoft.com/office/drawing/2014/main" id="{D1A7A2CF-B788-4059-BB3F-FA8B6608E04A}"/>
              </a:ext>
            </a:extLst>
          </p:cNvPr>
          <p:cNvPicPr>
            <a:picLocks noChangeAspect="1"/>
          </p:cNvPicPr>
          <p:nvPr/>
        </p:nvPicPr>
        <p:blipFill>
          <a:blip r:embed="rId8"/>
          <a:stretch>
            <a:fillRect/>
          </a:stretch>
        </p:blipFill>
        <p:spPr>
          <a:xfrm>
            <a:off x="3044679" y="3940709"/>
            <a:ext cx="2000881" cy="1828800"/>
          </a:xfrm>
          <a:prstGeom prst="rect">
            <a:avLst/>
          </a:prstGeom>
        </p:spPr>
      </p:pic>
      <p:pic>
        <p:nvPicPr>
          <p:cNvPr id="26" name="Picture 25" descr="A group of people in a room&#10;&#10;Description automatically generated">
            <a:extLst>
              <a:ext uri="{FF2B5EF4-FFF2-40B4-BE49-F238E27FC236}">
                <a16:creationId xmlns:a16="http://schemas.microsoft.com/office/drawing/2014/main" id="{216A3D65-B492-476F-8629-0AA1C11D8BC6}"/>
              </a:ext>
            </a:extLst>
          </p:cNvPr>
          <p:cNvPicPr>
            <a:picLocks noChangeAspect="1"/>
          </p:cNvPicPr>
          <p:nvPr/>
        </p:nvPicPr>
        <p:blipFill>
          <a:blip r:embed="rId9"/>
          <a:stretch>
            <a:fillRect/>
          </a:stretch>
        </p:blipFill>
        <p:spPr>
          <a:xfrm>
            <a:off x="5743387" y="3940708"/>
            <a:ext cx="2741098" cy="1828800"/>
          </a:xfrm>
          <a:prstGeom prst="rect">
            <a:avLst/>
          </a:prstGeom>
        </p:spPr>
      </p:pic>
      <p:pic>
        <p:nvPicPr>
          <p:cNvPr id="27" name="Picture 4" descr="page7image17073248">
            <a:extLst>
              <a:ext uri="{FF2B5EF4-FFF2-40B4-BE49-F238E27FC236}">
                <a16:creationId xmlns:a16="http://schemas.microsoft.com/office/drawing/2014/main" id="{22EAB506-CACE-4F04-968D-D13BDA8E83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3268" y="4693872"/>
            <a:ext cx="403549" cy="22050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age7image17073248">
            <a:extLst>
              <a:ext uri="{FF2B5EF4-FFF2-40B4-BE49-F238E27FC236}">
                <a16:creationId xmlns:a16="http://schemas.microsoft.com/office/drawing/2014/main" id="{462A8D22-8A34-46EC-AE3E-B946CA4899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79893" y="4693872"/>
            <a:ext cx="403549" cy="220508"/>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D2F86407-4DC3-4BF3-BF44-118A4723161D}"/>
              </a:ext>
            </a:extLst>
          </p:cNvPr>
          <p:cNvSpPr/>
          <p:nvPr/>
        </p:nvSpPr>
        <p:spPr>
          <a:xfrm>
            <a:off x="659515" y="5735673"/>
            <a:ext cx="1592872" cy="423449"/>
          </a:xfrm>
          <a:prstGeom prst="rect">
            <a:avLst/>
          </a:prstGeom>
        </p:spPr>
        <p:txBody>
          <a:bodyPr wrap="none">
            <a:spAutoFit/>
          </a:bodyPr>
          <a:lstStyle/>
          <a:p>
            <a:pPr>
              <a:lnSpc>
                <a:spcPct val="150000"/>
              </a:lnSpc>
              <a:defRPr/>
            </a:pPr>
            <a:r>
              <a:rPr lang="en-US" altLang="zh-CN" sz="1600" dirty="0"/>
              <a:t>2D Surface Mesh</a:t>
            </a:r>
          </a:p>
        </p:txBody>
      </p:sp>
      <p:sp>
        <p:nvSpPr>
          <p:cNvPr id="30" name="Rectangle 29">
            <a:extLst>
              <a:ext uri="{FF2B5EF4-FFF2-40B4-BE49-F238E27FC236}">
                <a16:creationId xmlns:a16="http://schemas.microsoft.com/office/drawing/2014/main" id="{AF259ECA-1070-44E4-A5A9-9AA8099F42D5}"/>
              </a:ext>
            </a:extLst>
          </p:cNvPr>
          <p:cNvSpPr/>
          <p:nvPr/>
        </p:nvSpPr>
        <p:spPr>
          <a:xfrm>
            <a:off x="3485885" y="5758551"/>
            <a:ext cx="926857" cy="423449"/>
          </a:xfrm>
          <a:prstGeom prst="rect">
            <a:avLst/>
          </a:prstGeom>
        </p:spPr>
        <p:txBody>
          <a:bodyPr wrap="none">
            <a:spAutoFit/>
          </a:bodyPr>
          <a:lstStyle/>
          <a:p>
            <a:pPr>
              <a:lnSpc>
                <a:spcPct val="150000"/>
              </a:lnSpc>
              <a:defRPr/>
            </a:pPr>
            <a:r>
              <a:rPr lang="en-US" altLang="zh-CN" sz="1600" dirty="0"/>
              <a:t>3D Mesh</a:t>
            </a:r>
          </a:p>
        </p:txBody>
      </p:sp>
      <p:sp>
        <p:nvSpPr>
          <p:cNvPr id="31" name="Rectangle 30">
            <a:extLst>
              <a:ext uri="{FF2B5EF4-FFF2-40B4-BE49-F238E27FC236}">
                <a16:creationId xmlns:a16="http://schemas.microsoft.com/office/drawing/2014/main" id="{00FC7198-1502-4206-9CD2-6C4BC85C4BA4}"/>
              </a:ext>
            </a:extLst>
          </p:cNvPr>
          <p:cNvSpPr/>
          <p:nvPr/>
        </p:nvSpPr>
        <p:spPr>
          <a:xfrm>
            <a:off x="6712036" y="5793458"/>
            <a:ext cx="1049326" cy="423449"/>
          </a:xfrm>
          <a:prstGeom prst="rect">
            <a:avLst/>
          </a:prstGeom>
        </p:spPr>
        <p:txBody>
          <a:bodyPr wrap="none">
            <a:spAutoFit/>
          </a:bodyPr>
          <a:lstStyle/>
          <a:p>
            <a:pPr>
              <a:lnSpc>
                <a:spcPct val="150000"/>
              </a:lnSpc>
              <a:defRPr/>
            </a:pPr>
            <a:r>
              <a:rPr lang="en-US" altLang="zh-CN" sz="1600" dirty="0"/>
              <a:t>Waveform</a:t>
            </a:r>
          </a:p>
        </p:txBody>
      </p:sp>
      <p:sp>
        <p:nvSpPr>
          <p:cNvPr id="25" name="Rectangle 24">
            <a:extLst>
              <a:ext uri="{FF2B5EF4-FFF2-40B4-BE49-F238E27FC236}">
                <a16:creationId xmlns:a16="http://schemas.microsoft.com/office/drawing/2014/main" id="{D48BEC87-2704-48FD-BF24-F57B874A5FF2}"/>
              </a:ext>
            </a:extLst>
          </p:cNvPr>
          <p:cNvSpPr/>
          <p:nvPr/>
        </p:nvSpPr>
        <p:spPr>
          <a:xfrm>
            <a:off x="124796" y="625634"/>
            <a:ext cx="5221045" cy="967957"/>
          </a:xfrm>
          <a:prstGeom prst="rect">
            <a:avLst/>
          </a:prstGeom>
        </p:spPr>
        <p:txBody>
          <a:bodyPr wrap="none">
            <a:spAutoFit/>
          </a:bodyPr>
          <a:lstStyle/>
          <a:p>
            <a:pPr>
              <a:lnSpc>
                <a:spcPct val="150000"/>
              </a:lnSpc>
              <a:defRPr/>
            </a:pPr>
            <a:r>
              <a:rPr lang="en-US" altLang="zh-CN" sz="2000" b="1" dirty="0"/>
              <a:t>Specfem3D: Irregular Topography</a:t>
            </a:r>
          </a:p>
          <a:p>
            <a:pPr>
              <a:lnSpc>
                <a:spcPct val="150000"/>
              </a:lnSpc>
              <a:defRPr/>
            </a:pPr>
            <a:r>
              <a:rPr lang="en-US" altLang="zh-CN" sz="2000" dirty="0"/>
              <a:t>Workflow:  from topography data to waveform </a:t>
            </a:r>
          </a:p>
        </p:txBody>
      </p:sp>
      <p:sp>
        <p:nvSpPr>
          <p:cNvPr id="32" name="Rectangle 31">
            <a:extLst>
              <a:ext uri="{FF2B5EF4-FFF2-40B4-BE49-F238E27FC236}">
                <a16:creationId xmlns:a16="http://schemas.microsoft.com/office/drawing/2014/main" id="{EA9C713F-1917-4B23-9110-AF3B21F37EE9}"/>
              </a:ext>
            </a:extLst>
          </p:cNvPr>
          <p:cNvSpPr/>
          <p:nvPr/>
        </p:nvSpPr>
        <p:spPr>
          <a:xfrm>
            <a:off x="3501320" y="38689"/>
            <a:ext cx="2523319" cy="523220"/>
          </a:xfrm>
          <a:prstGeom prst="rect">
            <a:avLst/>
          </a:prstGeom>
        </p:spPr>
        <p:txBody>
          <a:bodyPr wrap="none">
            <a:spAutoFit/>
          </a:bodyPr>
          <a:lstStyle/>
          <a:p>
            <a:r>
              <a:rPr lang="en-US" sz="2800" b="1" dirty="0">
                <a:solidFill>
                  <a:schemeClr val="accent1">
                    <a:lumMod val="75000"/>
                  </a:schemeClr>
                </a:solidFill>
              </a:rPr>
              <a:t>SEM Simulation</a:t>
            </a:r>
            <a:endParaRPr lang="en-US" sz="2400" b="1" dirty="0">
              <a:solidFill>
                <a:schemeClr val="accent1">
                  <a:lumMod val="75000"/>
                </a:schemeClr>
              </a:solidFill>
            </a:endParaRPr>
          </a:p>
        </p:txBody>
      </p:sp>
    </p:spTree>
    <p:extLst>
      <p:ext uri="{BB962C8B-B14F-4D97-AF65-F5344CB8AC3E}">
        <p14:creationId xmlns:p14="http://schemas.microsoft.com/office/powerpoint/2010/main" val="4076055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955554" y="1365509"/>
            <a:ext cx="4188196" cy="3709347"/>
          </a:xfrm>
          <a:prstGeom prst="rect">
            <a:avLst/>
          </a:prstGeom>
          <a:noFill/>
          <a:ln w="9525">
            <a:noFill/>
            <a:miter lim="800000"/>
            <a:headEnd/>
            <a:tailEnd/>
          </a:ln>
        </p:spPr>
        <p:txBody>
          <a:bodyPr wrap="square" lIns="91439" tIns="45719" rIns="91439" bIns="45719">
            <a:spAutoFit/>
          </a:bodyPr>
          <a:lstStyle/>
          <a:p>
            <a:pPr marL="557199" indent="-557199">
              <a:lnSpc>
                <a:spcPct val="150000"/>
              </a:lnSpc>
              <a:buFont typeface="+mj-lt"/>
              <a:buAutoNum type="arabicPeriod"/>
              <a:defRPr/>
            </a:pPr>
            <a:r>
              <a:rPr lang="en-US" altLang="zh-CN" sz="3200" b="1" dirty="0">
                <a:ea typeface="微软雅黑" panose="020B0503020204020204" pitchFamily="34" charset="-122"/>
                <a:cs typeface="Times New Roman" panose="02020603050405020304" pitchFamily="18" charset="0"/>
              </a:rPr>
              <a:t>Introduction</a:t>
            </a:r>
          </a:p>
          <a:p>
            <a:pPr marL="557199" indent="-557199">
              <a:lnSpc>
                <a:spcPct val="150000"/>
              </a:lnSpc>
              <a:buFont typeface="+mj-lt"/>
              <a:buAutoNum type="arabicPeriod"/>
              <a:defRPr/>
            </a:pPr>
            <a:r>
              <a:rPr lang="en-US" altLang="zh-CN" sz="3200" b="1" dirty="0">
                <a:ea typeface="微软雅黑" panose="020B0503020204020204" pitchFamily="34" charset="-122"/>
                <a:cs typeface="Times New Roman" panose="02020603050405020304" pitchFamily="18" charset="0"/>
              </a:rPr>
              <a:t>Methodology Part </a:t>
            </a:r>
          </a:p>
          <a:p>
            <a:pPr marL="557199" indent="-557199">
              <a:lnSpc>
                <a:spcPct val="150000"/>
              </a:lnSpc>
              <a:buFont typeface="+mj-lt"/>
              <a:buAutoNum type="arabicPeriod"/>
              <a:defRPr/>
            </a:pPr>
            <a:r>
              <a:rPr lang="en-US" altLang="zh-CN" sz="3200" b="1" dirty="0">
                <a:ea typeface="微软雅黑" panose="020B0503020204020204" pitchFamily="34" charset="-122"/>
                <a:cs typeface="Times New Roman" panose="02020603050405020304" pitchFamily="18" charset="0"/>
              </a:rPr>
              <a:t>FEM Simulation</a:t>
            </a:r>
          </a:p>
          <a:p>
            <a:pPr marL="557199" indent="-557199">
              <a:lnSpc>
                <a:spcPct val="150000"/>
              </a:lnSpc>
              <a:buFont typeface="+mj-lt"/>
              <a:buAutoNum type="arabicPeriod"/>
              <a:defRPr/>
            </a:pPr>
            <a:r>
              <a:rPr lang="en-US" altLang="zh-CN" sz="3200" b="1" dirty="0">
                <a:ea typeface="微软雅黑" panose="020B0503020204020204" pitchFamily="34" charset="-122"/>
                <a:cs typeface="Times New Roman" panose="02020603050405020304" pitchFamily="18" charset="0"/>
              </a:rPr>
              <a:t>SEM Simulation</a:t>
            </a:r>
          </a:p>
          <a:p>
            <a:pPr marL="557199" indent="-557199">
              <a:lnSpc>
                <a:spcPct val="150000"/>
              </a:lnSpc>
              <a:buFont typeface="+mj-lt"/>
              <a:buAutoNum type="arabicPeriod"/>
              <a:defRPr/>
            </a:pPr>
            <a:r>
              <a:rPr lang="en-US" altLang="zh-CN" sz="3200" b="1" dirty="0">
                <a:solidFill>
                  <a:srgbClr val="C00000"/>
                </a:solidFill>
                <a:ea typeface="微软雅黑" panose="020B0503020204020204" pitchFamily="34" charset="-122"/>
                <a:cs typeface="Times New Roman" panose="02020603050405020304" pitchFamily="18" charset="0"/>
              </a:rPr>
              <a:t>Summary </a:t>
            </a:r>
          </a:p>
        </p:txBody>
      </p:sp>
      <p:sp>
        <p:nvSpPr>
          <p:cNvPr id="4" name="Rectangle 3">
            <a:extLst>
              <a:ext uri="{FF2B5EF4-FFF2-40B4-BE49-F238E27FC236}">
                <a16:creationId xmlns:a16="http://schemas.microsoft.com/office/drawing/2014/main" id="{1F0FD400-DECB-45F7-B354-B5A9CDADE472}"/>
              </a:ext>
            </a:extLst>
          </p:cNvPr>
          <p:cNvSpPr/>
          <p:nvPr/>
        </p:nvSpPr>
        <p:spPr>
          <a:xfrm>
            <a:off x="3727055" y="44033"/>
            <a:ext cx="1441613" cy="523220"/>
          </a:xfrm>
          <a:prstGeom prst="rect">
            <a:avLst/>
          </a:prstGeom>
        </p:spPr>
        <p:txBody>
          <a:bodyPr wrap="none">
            <a:spAutoFit/>
          </a:bodyPr>
          <a:lstStyle/>
          <a:p>
            <a:r>
              <a:rPr lang="en-US" sz="2800" b="1" dirty="0">
                <a:solidFill>
                  <a:schemeClr val="accent1">
                    <a:lumMod val="75000"/>
                  </a:schemeClr>
                </a:solidFill>
              </a:rPr>
              <a:t>Content</a:t>
            </a:r>
            <a:r>
              <a:rPr lang="en-US" sz="2400" b="1" dirty="0">
                <a:solidFill>
                  <a:schemeClr val="accent1">
                    <a:lumMod val="75000"/>
                  </a:schemeClr>
                </a:solidFill>
              </a:rPr>
              <a:t> </a:t>
            </a:r>
          </a:p>
        </p:txBody>
      </p:sp>
    </p:spTree>
    <p:extLst>
      <p:ext uri="{BB962C8B-B14F-4D97-AF65-F5344CB8AC3E}">
        <p14:creationId xmlns:p14="http://schemas.microsoft.com/office/powerpoint/2010/main" val="42403036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CE8049AF-5B65-2B4F-AFE9-F0C60FD955D1}"/>
              </a:ext>
            </a:extLst>
          </p:cNvPr>
          <p:cNvGraphicFramePr>
            <a:graphicFrameLocks noGrp="1"/>
          </p:cNvGraphicFramePr>
          <p:nvPr>
            <p:extLst>
              <p:ext uri="{D42A27DB-BD31-4B8C-83A1-F6EECF244321}">
                <p14:modId xmlns:p14="http://schemas.microsoft.com/office/powerpoint/2010/main" val="2524956267"/>
              </p:ext>
            </p:extLst>
          </p:nvPr>
        </p:nvGraphicFramePr>
        <p:xfrm>
          <a:off x="655893" y="837673"/>
          <a:ext cx="7981218" cy="5417820"/>
        </p:xfrm>
        <a:graphic>
          <a:graphicData uri="http://schemas.openxmlformats.org/drawingml/2006/table">
            <a:tbl>
              <a:tblPr firstRow="1" bandRow="1">
                <a:tableStyleId>{2D5ABB26-0587-4C30-8999-92F81FD0307C}</a:tableStyleId>
              </a:tblPr>
              <a:tblGrid>
                <a:gridCol w="4109879">
                  <a:extLst>
                    <a:ext uri="{9D8B030D-6E8A-4147-A177-3AD203B41FA5}">
                      <a16:colId xmlns:a16="http://schemas.microsoft.com/office/drawing/2014/main" val="2961266447"/>
                    </a:ext>
                  </a:extLst>
                </a:gridCol>
                <a:gridCol w="3871339">
                  <a:extLst>
                    <a:ext uri="{9D8B030D-6E8A-4147-A177-3AD203B41FA5}">
                      <a16:colId xmlns:a16="http://schemas.microsoft.com/office/drawing/2014/main" val="3125208445"/>
                    </a:ext>
                  </a:extLst>
                </a:gridCol>
              </a:tblGrid>
              <a:tr h="370840">
                <a:tc>
                  <a:txBody>
                    <a:bodyPr/>
                    <a:lstStyle/>
                    <a:p>
                      <a:pPr algn="l"/>
                      <a:r>
                        <a:rPr lang="en-US" sz="2000" dirty="0">
                          <a:solidFill>
                            <a:schemeClr val="tx1"/>
                          </a:solidFill>
                        </a:rPr>
                        <a:t>Finite Element Method</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dirty="0">
                          <a:solidFill>
                            <a:schemeClr val="tx1"/>
                          </a:solidFill>
                        </a:rPr>
                        <a:t>Spectral Element Method</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444796"/>
                  </a:ext>
                </a:extLst>
              </a:tr>
              <a:tr h="0">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sz="1600" dirty="0"/>
                        <a:t>Can handle </a:t>
                      </a:r>
                      <a:r>
                        <a:rPr lang="en-US" sz="1600" dirty="0">
                          <a:solidFill>
                            <a:srgbClr val="C00000"/>
                          </a:solidFill>
                        </a:rPr>
                        <a:t>very complex </a:t>
                      </a:r>
                      <a:r>
                        <a:rPr lang="en-US" sz="1600" dirty="0"/>
                        <a:t>geometry: </a:t>
                      </a:r>
                    </a:p>
                    <a:p>
                      <a:pPr marL="285750" indent="-285750" algn="just">
                        <a:lnSpc>
                          <a:spcPct val="150000"/>
                        </a:lnSpc>
                        <a:buFont typeface="Wingdings" pitchFamily="2" charset="2"/>
                        <a:buChar char="§"/>
                      </a:pPr>
                      <a:r>
                        <a:rPr lang="en-US" sz="1600" dirty="0"/>
                        <a:t>Use triangular element </a:t>
                      </a:r>
                    </a:p>
                    <a:p>
                      <a:pPr marL="285750" indent="-285750" algn="just">
                        <a:lnSpc>
                          <a:spcPct val="150000"/>
                        </a:lnSpc>
                        <a:buFont typeface="Wingdings" pitchFamily="2" charset="2"/>
                        <a:buChar char="§"/>
                      </a:pPr>
                      <a:r>
                        <a:rPr lang="en-US" sz="1600" dirty="0"/>
                        <a:t>Use quadrilateral element</a:t>
                      </a:r>
                      <a:endParaRPr lang="en-US" sz="1600" dirty="0">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sz="1600" dirty="0"/>
                        <a:t>Can handle complex geometry: </a:t>
                      </a:r>
                    </a:p>
                    <a:p>
                      <a:pPr marL="0" marR="0" lvl="0" indent="0" algn="just" defTabSz="914400" rtl="0" eaLnBrk="1" fontAlgn="auto" latinLnBrk="0" hangingPunct="1">
                        <a:lnSpc>
                          <a:spcPct val="150000"/>
                        </a:lnSpc>
                        <a:spcBef>
                          <a:spcPts val="0"/>
                        </a:spcBef>
                        <a:spcAft>
                          <a:spcPts val="0"/>
                        </a:spcAft>
                        <a:buClrTx/>
                        <a:buSzTx/>
                        <a:buFontTx/>
                        <a:buNone/>
                        <a:tabLst/>
                        <a:defRPr/>
                      </a:pPr>
                      <a:r>
                        <a:rPr lang="en-US" sz="1600" dirty="0"/>
                        <a:t>Only </a:t>
                      </a:r>
                      <a:r>
                        <a:rPr lang="en-US" altLang="zh-CN" sz="1600" dirty="0"/>
                        <a:t>quadrilateral element</a:t>
                      </a:r>
                      <a:r>
                        <a:rPr lang="en-US" sz="1600" dirty="0"/>
                        <a:t> </a:t>
                      </a:r>
                    </a:p>
                    <a:p>
                      <a:pPr algn="just">
                        <a:lnSpc>
                          <a:spcPct val="150000"/>
                        </a:lnSpc>
                      </a:pPr>
                      <a:endParaRPr lang="en-US" sz="16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1880864"/>
                  </a:ext>
                </a:extLst>
              </a:tr>
              <a:tr h="0">
                <a:tc>
                  <a:txBody>
                    <a:bodyPr/>
                    <a:lstStyle/>
                    <a:p>
                      <a:pPr algn="just">
                        <a:lnSpc>
                          <a:spcPct val="150000"/>
                        </a:lnSpc>
                      </a:pPr>
                      <a:r>
                        <a:rPr lang="en-US" sz="1600" dirty="0"/>
                        <a:t>Can easily handle boundary conditions</a:t>
                      </a:r>
                    </a:p>
                    <a:p>
                      <a:pPr marL="285750" indent="-285750" algn="just">
                        <a:lnSpc>
                          <a:spcPct val="150000"/>
                        </a:lnSpc>
                        <a:buFont typeface="Wingdings" pitchFamily="2" charset="2"/>
                        <a:buChar char="§"/>
                      </a:pPr>
                      <a:r>
                        <a:rPr lang="en-US" sz="1600" dirty="0"/>
                        <a:t>Dirichlet</a:t>
                      </a:r>
                      <a:r>
                        <a:rPr lang="zh-CN" altLang="en-US" sz="1600" dirty="0"/>
                        <a:t> </a:t>
                      </a:r>
                      <a:r>
                        <a:rPr lang="en-US" sz="1600" dirty="0"/>
                        <a:t>boundary</a:t>
                      </a:r>
                    </a:p>
                    <a:p>
                      <a:pPr marL="285750" indent="-285750" algn="just">
                        <a:lnSpc>
                          <a:spcPct val="150000"/>
                        </a:lnSpc>
                        <a:buFont typeface="Wingdings" pitchFamily="2" charset="2"/>
                        <a:buChar char="§"/>
                      </a:pPr>
                      <a:r>
                        <a:rPr lang="en-US" altLang="zh-CN" sz="1600" dirty="0"/>
                        <a:t>Free surface boundary</a:t>
                      </a:r>
                      <a:endParaRPr lang="en-US" sz="1600" dirty="0">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50000"/>
                        </a:lnSpc>
                      </a:pPr>
                      <a:r>
                        <a:rPr lang="en-US" sz="1600" dirty="0"/>
                        <a:t>Can easily handle boundary conditions</a:t>
                      </a:r>
                    </a:p>
                    <a:p>
                      <a:pPr marL="285750" indent="-285750" algn="just">
                        <a:lnSpc>
                          <a:spcPct val="150000"/>
                        </a:lnSpc>
                        <a:buFont typeface="Wingdings" pitchFamily="2" charset="2"/>
                        <a:buChar char="§"/>
                      </a:pPr>
                      <a:r>
                        <a:rPr lang="en-US" sz="1600" dirty="0"/>
                        <a:t>Dirichlet</a:t>
                      </a:r>
                      <a:r>
                        <a:rPr lang="zh-CN" altLang="en-US" sz="1600" dirty="0"/>
                        <a:t> </a:t>
                      </a:r>
                      <a:r>
                        <a:rPr lang="en-US" sz="1600" dirty="0"/>
                        <a:t>boundary</a:t>
                      </a:r>
                    </a:p>
                    <a:p>
                      <a:pPr marL="285750" indent="-285750" algn="just">
                        <a:lnSpc>
                          <a:spcPct val="150000"/>
                        </a:lnSpc>
                        <a:buFont typeface="Wingdings" pitchFamily="2" charset="2"/>
                        <a:buChar char="§"/>
                      </a:pPr>
                      <a:r>
                        <a:rPr lang="en-US" altLang="zh-CN" sz="1600" dirty="0"/>
                        <a:t>Free surface boundary</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47548"/>
                  </a:ext>
                </a:extLst>
              </a:tr>
              <a:tr h="370840">
                <a:tc>
                  <a:txBody>
                    <a:bodyPr/>
                    <a:lstStyle/>
                    <a:p>
                      <a:pPr algn="just">
                        <a:lnSpc>
                          <a:spcPct val="150000"/>
                        </a:lnSpc>
                      </a:pPr>
                      <a:r>
                        <a:rPr lang="en-US" sz="1600" dirty="0"/>
                        <a:t>Can</a:t>
                      </a:r>
                      <a:r>
                        <a:rPr lang="zh-CN" altLang="en-US" sz="1600" dirty="0"/>
                        <a:t> </a:t>
                      </a:r>
                      <a:r>
                        <a:rPr lang="en-US" altLang="zh-CN" sz="1600" dirty="0"/>
                        <a:t>cause</a:t>
                      </a:r>
                      <a:r>
                        <a:rPr lang="zh-CN" altLang="en-US" sz="1600" dirty="0"/>
                        <a:t> </a:t>
                      </a:r>
                      <a:r>
                        <a:rPr lang="en-US" altLang="zh-CN" sz="1600" dirty="0"/>
                        <a:t>n</a:t>
                      </a:r>
                      <a:r>
                        <a:rPr lang="en-US" sz="1600" dirty="0"/>
                        <a:t>umerical</a:t>
                      </a:r>
                      <a:r>
                        <a:rPr lang="zh-CN" altLang="en-US" sz="1600" dirty="0"/>
                        <a:t> </a:t>
                      </a:r>
                      <a:r>
                        <a:rPr lang="en-US" altLang="zh-CN" sz="1600" dirty="0"/>
                        <a:t>dispersion</a:t>
                      </a:r>
                      <a:endParaRPr lang="en-US" sz="1600" dirty="0"/>
                    </a:p>
                    <a:p>
                      <a:pPr marL="285750" indent="-285750" algn="just">
                        <a:lnSpc>
                          <a:spcPct val="150000"/>
                        </a:lnSpc>
                        <a:buFont typeface="Wingdings" pitchFamily="2" charset="2"/>
                        <a:buChar char="§"/>
                      </a:pPr>
                      <a:r>
                        <a:rPr lang="en-US" sz="1600" dirty="0"/>
                        <a:t> low</a:t>
                      </a:r>
                      <a:r>
                        <a:rPr lang="en-US" altLang="zh-CN" sz="1600" dirty="0"/>
                        <a:t>-order</a:t>
                      </a:r>
                      <a:r>
                        <a:rPr lang="zh-CN" altLang="en-US" sz="1600" dirty="0"/>
                        <a:t> </a:t>
                      </a:r>
                      <a:r>
                        <a:rPr lang="en-US" altLang="zh-CN" sz="1600" dirty="0"/>
                        <a:t>polynomial</a:t>
                      </a:r>
                      <a:r>
                        <a:rPr lang="zh-CN" altLang="en-US" sz="1600" dirty="0"/>
                        <a:t> </a:t>
                      </a:r>
                      <a:r>
                        <a:rPr lang="en-US" altLang="zh-CN" sz="1600" dirty="0"/>
                        <a:t>approximation</a:t>
                      </a:r>
                      <a:endParaRPr lang="en-US" sz="1600" dirty="0"/>
                    </a:p>
                    <a:p>
                      <a:pPr algn="just">
                        <a:lnSpc>
                          <a:spcPct val="150000"/>
                        </a:lnSpc>
                      </a:pPr>
                      <a:endParaRPr lang="en-US" sz="16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50000"/>
                        </a:lnSpc>
                      </a:pPr>
                      <a:r>
                        <a:rPr lang="en-US" sz="1600" dirty="0"/>
                        <a:t>Can obtain good accuracy and convergence</a:t>
                      </a:r>
                    </a:p>
                    <a:p>
                      <a:pPr marL="285750" marR="0" lvl="0" indent="-285750" algn="just" defTabSz="914400" rtl="0" eaLnBrk="1" fontAlgn="auto" latinLnBrk="0" hangingPunct="1">
                        <a:lnSpc>
                          <a:spcPct val="150000"/>
                        </a:lnSpc>
                        <a:spcBef>
                          <a:spcPts val="0"/>
                        </a:spcBef>
                        <a:spcAft>
                          <a:spcPts val="0"/>
                        </a:spcAft>
                        <a:buClrTx/>
                        <a:buSzTx/>
                        <a:buFont typeface="Wingdings" pitchFamily="2" charset="2"/>
                        <a:buChar char="§"/>
                        <a:tabLst/>
                        <a:defRPr/>
                      </a:pPr>
                      <a:r>
                        <a:rPr lang="en-US" sz="1600" dirty="0"/>
                        <a:t>High</a:t>
                      </a:r>
                      <a:r>
                        <a:rPr lang="en-US" altLang="zh-CN" sz="1600" dirty="0"/>
                        <a:t>-order</a:t>
                      </a:r>
                      <a:r>
                        <a:rPr lang="zh-CN" altLang="en-US" sz="1600" dirty="0"/>
                        <a:t> </a:t>
                      </a:r>
                      <a:r>
                        <a:rPr lang="en-US" altLang="zh-CN" sz="1600" dirty="0"/>
                        <a:t>polynomial</a:t>
                      </a:r>
                      <a:r>
                        <a:rPr lang="zh-CN" altLang="en-US" sz="1600" dirty="0"/>
                        <a:t> </a:t>
                      </a:r>
                      <a:r>
                        <a:rPr lang="en-US" altLang="zh-CN" sz="1600" dirty="0"/>
                        <a:t>approximation</a:t>
                      </a:r>
                    </a:p>
                    <a:p>
                      <a:pPr marL="285750" indent="-285750" algn="just">
                        <a:lnSpc>
                          <a:spcPct val="150000"/>
                        </a:lnSpc>
                        <a:buFont typeface="Wingdings" pitchFamily="2" charset="2"/>
                        <a:buChar char="§"/>
                      </a:pPr>
                      <a:r>
                        <a:rPr lang="en-US" altLang="zh-CN" sz="1600" dirty="0"/>
                        <a:t>Admits spectral rates of convergence </a:t>
                      </a:r>
                      <a:endParaRPr lang="en-US" altLang="zh-CN"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8277433"/>
                  </a:ext>
                </a:extLst>
              </a:tr>
              <a:tr h="370840">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sz="1600" dirty="0"/>
                        <a:t>Need to solve linear system </a:t>
                      </a:r>
                    </a:p>
                    <a:p>
                      <a:pPr marL="285750" marR="0" lvl="0" indent="-285750" algn="just" defTabSz="914400" rtl="0" eaLnBrk="1" fontAlgn="auto" latinLnBrk="0" hangingPunct="1">
                        <a:lnSpc>
                          <a:spcPct val="150000"/>
                        </a:lnSpc>
                        <a:spcBef>
                          <a:spcPts val="0"/>
                        </a:spcBef>
                        <a:spcAft>
                          <a:spcPts val="0"/>
                        </a:spcAft>
                        <a:buClrTx/>
                        <a:buSzTx/>
                        <a:buFont typeface="Wingdings" pitchFamily="2" charset="2"/>
                        <a:buChar char="§"/>
                        <a:tabLst/>
                        <a:defRPr/>
                      </a:pPr>
                      <a:r>
                        <a:rPr lang="en-US" sz="1600" dirty="0"/>
                        <a:t> </a:t>
                      </a:r>
                      <a:r>
                        <a:rPr lang="en-US" altLang="zh-CN" sz="1600" dirty="0"/>
                        <a:t>Time-consuming</a:t>
                      </a:r>
                      <a:endParaRPr lang="en-US" sz="1600" dirty="0">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altLang="zh-CN" sz="1600" dirty="0">
                          <a:solidFill>
                            <a:srgbClr val="C00000"/>
                          </a:solidFill>
                        </a:rPr>
                        <a:t>No</a:t>
                      </a:r>
                      <a:r>
                        <a:rPr lang="en-US" altLang="zh-CN" sz="1600" dirty="0"/>
                        <a:t> need to solve linear system</a:t>
                      </a:r>
                    </a:p>
                    <a:p>
                      <a:pPr marL="285750" indent="-285750" algn="just">
                        <a:lnSpc>
                          <a:spcPct val="150000"/>
                        </a:lnSpc>
                        <a:buFont typeface="Wingdings" pitchFamily="2" charset="2"/>
                        <a:buChar char="§"/>
                      </a:pPr>
                      <a:r>
                        <a:rPr lang="en-US" sz="1600" kern="1200" dirty="0"/>
                        <a:t>Time</a:t>
                      </a:r>
                      <a:r>
                        <a:rPr lang="en-US" altLang="zh-CN" sz="1600" kern="1200" dirty="0"/>
                        <a:t>-</a:t>
                      </a:r>
                      <a:r>
                        <a:rPr lang="en-US" sz="1600" kern="1200" dirty="0"/>
                        <a:t>efficient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81164264"/>
                  </a:ext>
                </a:extLst>
              </a:tr>
              <a:tr h="370840">
                <a:tc>
                  <a:txBody>
                    <a:bodyPr/>
                    <a:lstStyle/>
                    <a:p>
                      <a:pPr marL="0" marR="0" lvl="0" indent="0" algn="just" defTabSz="914400" rtl="0" eaLnBrk="1" fontAlgn="auto" latinLnBrk="0" hangingPunct="1">
                        <a:lnSpc>
                          <a:spcPct val="150000"/>
                        </a:lnSpc>
                        <a:spcBef>
                          <a:spcPts val="0"/>
                        </a:spcBef>
                        <a:spcAft>
                          <a:spcPts val="0"/>
                        </a:spcAft>
                        <a:buClrTx/>
                        <a:buSzTx/>
                        <a:buFont typeface="Wingdings" pitchFamily="2" charset="2"/>
                        <a:buNone/>
                        <a:tabLst/>
                        <a:defRPr/>
                      </a:pPr>
                      <a:r>
                        <a:rPr lang="en-US" altLang="zh-CN" sz="1600" dirty="0"/>
                        <a:t>For research purpose </a:t>
                      </a:r>
                    </a:p>
                    <a:p>
                      <a:pPr marL="285750" marR="0" lvl="0" indent="-285750" algn="just" defTabSz="914400" rtl="0" eaLnBrk="1" fontAlgn="auto" latinLnBrk="0" hangingPunct="1">
                        <a:lnSpc>
                          <a:spcPct val="150000"/>
                        </a:lnSpc>
                        <a:spcBef>
                          <a:spcPts val="0"/>
                        </a:spcBef>
                        <a:spcAft>
                          <a:spcPts val="0"/>
                        </a:spcAft>
                        <a:buClrTx/>
                        <a:buSzTx/>
                        <a:buFont typeface="Wingdings" pitchFamily="2" charset="2"/>
                        <a:buChar char="§"/>
                        <a:tabLst/>
                        <a:defRPr/>
                      </a:pPr>
                      <a:endParaRPr lang="en-US" sz="1600" dirty="0">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50000"/>
                        </a:lnSpc>
                        <a:spcBef>
                          <a:spcPts val="0"/>
                        </a:spcBef>
                        <a:spcAft>
                          <a:spcPts val="0"/>
                        </a:spcAft>
                        <a:buClrTx/>
                        <a:buSzTx/>
                        <a:buFont typeface="Wingdings" pitchFamily="2" charset="2"/>
                        <a:buNone/>
                        <a:tabLst/>
                        <a:defRPr/>
                      </a:pPr>
                      <a:r>
                        <a:rPr lang="en-US" altLang="zh-CN" sz="1600" dirty="0"/>
                        <a:t>For real challenging</a:t>
                      </a:r>
                      <a:r>
                        <a:rPr lang="zh-CN" altLang="en-US" sz="1600" dirty="0"/>
                        <a:t> </a:t>
                      </a:r>
                      <a:r>
                        <a:rPr lang="en-US" altLang="zh-CN" sz="1600" dirty="0"/>
                        <a:t>modeling</a:t>
                      </a:r>
                    </a:p>
                    <a:p>
                      <a:pPr marL="285750" indent="-285750" algn="just">
                        <a:lnSpc>
                          <a:spcPct val="150000"/>
                        </a:lnSpc>
                        <a:buFont typeface="Wingdings" pitchFamily="2" charset="2"/>
                        <a:buChar char="§"/>
                      </a:pPr>
                      <a:endParaRPr lang="en-US" sz="1600" kern="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74412200"/>
                  </a:ext>
                </a:extLst>
              </a:tr>
            </a:tbl>
          </a:graphicData>
        </a:graphic>
      </p:graphicFrame>
      <p:sp>
        <p:nvSpPr>
          <p:cNvPr id="2" name="Rectangle 1">
            <a:extLst>
              <a:ext uri="{FF2B5EF4-FFF2-40B4-BE49-F238E27FC236}">
                <a16:creationId xmlns:a16="http://schemas.microsoft.com/office/drawing/2014/main" id="{5BD13B1D-DC35-DD49-83E5-96CFEC7ABAF7}"/>
              </a:ext>
            </a:extLst>
          </p:cNvPr>
          <p:cNvSpPr/>
          <p:nvPr/>
        </p:nvSpPr>
        <p:spPr>
          <a:xfrm>
            <a:off x="3727055" y="44033"/>
            <a:ext cx="1677062" cy="523220"/>
          </a:xfrm>
          <a:prstGeom prst="rect">
            <a:avLst/>
          </a:prstGeom>
        </p:spPr>
        <p:txBody>
          <a:bodyPr wrap="none">
            <a:spAutoFit/>
          </a:bodyPr>
          <a:lstStyle/>
          <a:p>
            <a:r>
              <a:rPr lang="en-US" sz="2800" b="1" dirty="0">
                <a:solidFill>
                  <a:schemeClr val="accent1">
                    <a:lumMod val="75000"/>
                  </a:schemeClr>
                </a:solidFill>
              </a:rPr>
              <a:t>Summary</a:t>
            </a:r>
            <a:r>
              <a:rPr lang="en-US" sz="2400" b="1" dirty="0">
                <a:solidFill>
                  <a:schemeClr val="accent1">
                    <a:lumMod val="75000"/>
                  </a:schemeClr>
                </a:solidFill>
              </a:rPr>
              <a:t> </a:t>
            </a:r>
          </a:p>
        </p:txBody>
      </p:sp>
    </p:spTree>
    <p:extLst>
      <p:ext uri="{BB962C8B-B14F-4D97-AF65-F5344CB8AC3E}">
        <p14:creationId xmlns:p14="http://schemas.microsoft.com/office/powerpoint/2010/main" val="30937602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2481AF-7494-4319-B8A1-AC63EBB4D5CC}"/>
              </a:ext>
            </a:extLst>
          </p:cNvPr>
          <p:cNvSpPr/>
          <p:nvPr/>
        </p:nvSpPr>
        <p:spPr>
          <a:xfrm>
            <a:off x="2003501" y="2312935"/>
            <a:ext cx="5124170" cy="1457130"/>
          </a:xfrm>
          <a:prstGeom prst="rect">
            <a:avLst/>
          </a:prstGeom>
        </p:spPr>
        <p:txBody>
          <a:bodyPr wrap="square">
            <a:spAutoFit/>
          </a:bodyPr>
          <a:lstStyle/>
          <a:p>
            <a:pPr algn="ctr">
              <a:lnSpc>
                <a:spcPct val="200000"/>
              </a:lnSpc>
            </a:pPr>
            <a:r>
              <a:rPr lang="en-US" sz="2400" b="1" dirty="0">
                <a:latin typeface="Times New Roman" panose="02020603050405020304" pitchFamily="18" charset="0"/>
                <a:cs typeface="Times New Roman" panose="02020603050405020304" pitchFamily="18" charset="0"/>
              </a:rPr>
              <a:t>Thank you for your listening!  </a:t>
            </a:r>
          </a:p>
          <a:p>
            <a:pPr algn="ctr">
              <a:lnSpc>
                <a:spcPct val="200000"/>
              </a:lnSpc>
            </a:pPr>
            <a:r>
              <a:rPr lang="en-US" sz="2400" b="1" dirty="0">
                <a:latin typeface="Times New Roman" panose="02020603050405020304" pitchFamily="18" charset="0"/>
                <a:cs typeface="Times New Roman" panose="02020603050405020304" pitchFamily="18" charset="0"/>
              </a:rPr>
              <a:t>Any question?</a:t>
            </a:r>
          </a:p>
        </p:txBody>
      </p:sp>
      <p:sp>
        <p:nvSpPr>
          <p:cNvPr id="3" name="Rectangle 2">
            <a:extLst>
              <a:ext uri="{FF2B5EF4-FFF2-40B4-BE49-F238E27FC236}">
                <a16:creationId xmlns:a16="http://schemas.microsoft.com/office/drawing/2014/main" id="{3D021463-9773-4529-AD31-D616A51118C1}"/>
              </a:ext>
            </a:extLst>
          </p:cNvPr>
          <p:cNvSpPr/>
          <p:nvPr/>
        </p:nvSpPr>
        <p:spPr>
          <a:xfrm>
            <a:off x="3727055" y="44033"/>
            <a:ext cx="1677062" cy="523220"/>
          </a:xfrm>
          <a:prstGeom prst="rect">
            <a:avLst/>
          </a:prstGeom>
        </p:spPr>
        <p:txBody>
          <a:bodyPr wrap="none">
            <a:spAutoFit/>
          </a:bodyPr>
          <a:lstStyle/>
          <a:p>
            <a:r>
              <a:rPr lang="en-US" sz="2800" b="1" dirty="0">
                <a:solidFill>
                  <a:schemeClr val="accent1">
                    <a:lumMod val="75000"/>
                  </a:schemeClr>
                </a:solidFill>
              </a:rPr>
              <a:t>Summary</a:t>
            </a:r>
            <a:r>
              <a:rPr lang="en-US" sz="2400" b="1" dirty="0">
                <a:solidFill>
                  <a:schemeClr val="accent1">
                    <a:lumMod val="75000"/>
                  </a:schemeClr>
                </a:solidFill>
              </a:rPr>
              <a:t> </a:t>
            </a:r>
          </a:p>
        </p:txBody>
      </p:sp>
    </p:spTree>
    <p:extLst>
      <p:ext uri="{BB962C8B-B14F-4D97-AF65-F5344CB8AC3E}">
        <p14:creationId xmlns:p14="http://schemas.microsoft.com/office/powerpoint/2010/main" val="1258912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743D8E-85DD-6049-BFD8-709E3B400FB1}"/>
              </a:ext>
            </a:extLst>
          </p:cNvPr>
          <p:cNvSpPr txBox="1"/>
          <p:nvPr/>
        </p:nvSpPr>
        <p:spPr>
          <a:xfrm>
            <a:off x="489485" y="740106"/>
            <a:ext cx="8229600" cy="830997"/>
          </a:xfrm>
          <a:prstGeom prst="rect">
            <a:avLst/>
          </a:prstGeom>
          <a:noFill/>
        </p:spPr>
        <p:txBody>
          <a:bodyPr wrap="square" rtlCol="0">
            <a:spAutoFit/>
          </a:bodyPr>
          <a:lstStyle/>
          <a:p>
            <a:pPr algn="ctr"/>
            <a:r>
              <a:rPr lang="en-US" sz="2400" b="1" dirty="0"/>
              <a:t>Many engineering phenomena can be expressed by </a:t>
            </a:r>
          </a:p>
          <a:p>
            <a:pPr algn="ctr"/>
            <a:r>
              <a:rPr lang="en-US" sz="2400" b="1" dirty="0"/>
              <a:t>“</a:t>
            </a:r>
            <a:r>
              <a:rPr lang="en-US" sz="2400" b="1" dirty="0">
                <a:solidFill>
                  <a:srgbClr val="C00000"/>
                </a:solidFill>
              </a:rPr>
              <a:t>governing equations</a:t>
            </a:r>
            <a:r>
              <a:rPr lang="en-US" sz="2400" b="1" dirty="0"/>
              <a:t>” and “</a:t>
            </a:r>
            <a:r>
              <a:rPr lang="en-US" sz="2400" b="1" dirty="0">
                <a:solidFill>
                  <a:srgbClr val="C00000"/>
                </a:solidFill>
              </a:rPr>
              <a:t>boundary conditions</a:t>
            </a:r>
            <a:r>
              <a:rPr lang="en-US" sz="2400" b="1" dirty="0"/>
              <a:t>” </a:t>
            </a:r>
          </a:p>
        </p:txBody>
      </p:sp>
      <p:sp>
        <p:nvSpPr>
          <p:cNvPr id="3" name="Rectangle 2">
            <a:extLst>
              <a:ext uri="{FF2B5EF4-FFF2-40B4-BE49-F238E27FC236}">
                <a16:creationId xmlns:a16="http://schemas.microsoft.com/office/drawing/2014/main" id="{1693E0B6-ECBC-494B-B1DA-7FB31C63218B}"/>
              </a:ext>
            </a:extLst>
          </p:cNvPr>
          <p:cNvSpPr/>
          <p:nvPr/>
        </p:nvSpPr>
        <p:spPr>
          <a:xfrm>
            <a:off x="3727055" y="44033"/>
            <a:ext cx="2113399" cy="523220"/>
          </a:xfrm>
          <a:prstGeom prst="rect">
            <a:avLst/>
          </a:prstGeom>
        </p:spPr>
        <p:txBody>
          <a:bodyPr wrap="none">
            <a:spAutoFit/>
          </a:bodyPr>
          <a:lstStyle/>
          <a:p>
            <a:r>
              <a:rPr lang="en-US" sz="2800" b="1" dirty="0">
                <a:solidFill>
                  <a:schemeClr val="accent1">
                    <a:lumMod val="75000"/>
                  </a:schemeClr>
                </a:solidFill>
              </a:rPr>
              <a:t>Introduction</a:t>
            </a:r>
            <a:r>
              <a:rPr lang="en-US" sz="2400" b="1" dirty="0">
                <a:solidFill>
                  <a:schemeClr val="accent1">
                    <a:lumMod val="75000"/>
                  </a:schemeClr>
                </a:solidFill>
              </a:rPr>
              <a:t> </a:t>
            </a:r>
          </a:p>
        </p:txBody>
      </p:sp>
      <p:sp>
        <p:nvSpPr>
          <p:cNvPr id="4" name="TextBox 3">
            <a:extLst>
              <a:ext uri="{FF2B5EF4-FFF2-40B4-BE49-F238E27FC236}">
                <a16:creationId xmlns:a16="http://schemas.microsoft.com/office/drawing/2014/main" id="{8757D124-AABC-1D41-9134-C70F0C9C2996}"/>
              </a:ext>
            </a:extLst>
          </p:cNvPr>
          <p:cNvSpPr txBox="1"/>
          <p:nvPr/>
        </p:nvSpPr>
        <p:spPr>
          <a:xfrm>
            <a:off x="733688" y="2032910"/>
            <a:ext cx="2091342" cy="3724096"/>
          </a:xfrm>
          <a:prstGeom prst="rect">
            <a:avLst/>
          </a:prstGeom>
          <a:noFill/>
        </p:spPr>
        <p:txBody>
          <a:bodyPr wrap="none" rtlCol="0">
            <a:spAutoFit/>
          </a:bodyPr>
          <a:lstStyle/>
          <a:p>
            <a:pPr>
              <a:lnSpc>
                <a:spcPct val="200000"/>
              </a:lnSpc>
            </a:pPr>
            <a:r>
              <a:rPr lang="en-US" sz="2000" dirty="0"/>
              <a:t>Wave problems</a:t>
            </a:r>
          </a:p>
          <a:p>
            <a:pPr>
              <a:lnSpc>
                <a:spcPct val="200000"/>
              </a:lnSpc>
            </a:pPr>
            <a:r>
              <a:rPr lang="en-US" sz="2000" dirty="0"/>
              <a:t>Thermal problems</a:t>
            </a:r>
          </a:p>
          <a:p>
            <a:pPr>
              <a:lnSpc>
                <a:spcPct val="200000"/>
              </a:lnSpc>
            </a:pPr>
            <a:r>
              <a:rPr lang="en-US" sz="2000" dirty="0"/>
              <a:t>Fluid flow</a:t>
            </a:r>
          </a:p>
          <a:p>
            <a:pPr>
              <a:lnSpc>
                <a:spcPct val="200000"/>
              </a:lnSpc>
            </a:pPr>
            <a:r>
              <a:rPr lang="en-US" sz="2000" dirty="0"/>
              <a:t>Electrostatics</a:t>
            </a:r>
          </a:p>
          <a:p>
            <a:pPr>
              <a:lnSpc>
                <a:spcPct val="200000"/>
              </a:lnSpc>
            </a:pPr>
            <a:r>
              <a:rPr lang="en-US" sz="2000" dirty="0"/>
              <a:t>etc. </a:t>
            </a:r>
          </a:p>
          <a:p>
            <a:r>
              <a:rPr lang="en-US" dirty="0"/>
              <a:t> </a:t>
            </a:r>
          </a:p>
          <a:p>
            <a:endParaRPr lang="en-US" dirty="0"/>
          </a:p>
        </p:txBody>
      </p:sp>
      <p:pic>
        <p:nvPicPr>
          <p:cNvPr id="1027" name="Picture 3" descr="page7image17073920">
            <a:extLst>
              <a:ext uri="{FF2B5EF4-FFF2-40B4-BE49-F238E27FC236}">
                <a16:creationId xmlns:a16="http://schemas.microsoft.com/office/drawing/2014/main" id="{CD579EDE-50EB-9040-B2AF-60FAF55DC0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1573" y="4350122"/>
            <a:ext cx="2476644" cy="7112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9300E06-1767-4045-9421-856CFF8453BE}"/>
              </a:ext>
            </a:extLst>
          </p:cNvPr>
          <p:cNvSpPr txBox="1"/>
          <p:nvPr/>
        </p:nvSpPr>
        <p:spPr>
          <a:xfrm>
            <a:off x="5899572" y="4502678"/>
            <a:ext cx="2204001" cy="369332"/>
          </a:xfrm>
          <a:prstGeom prst="rect">
            <a:avLst/>
          </a:prstGeom>
          <a:noFill/>
        </p:spPr>
        <p:txBody>
          <a:bodyPr wrap="none" rtlCol="0">
            <a:spAutoFit/>
          </a:bodyPr>
          <a:lstStyle/>
          <a:p>
            <a:r>
              <a:rPr lang="en-US" dirty="0"/>
              <a:t>Boundary Conditions </a:t>
            </a:r>
          </a:p>
        </p:txBody>
      </p:sp>
      <p:pic>
        <p:nvPicPr>
          <p:cNvPr id="1028" name="Picture 4" descr="page7image17073248">
            <a:extLst>
              <a:ext uri="{FF2B5EF4-FFF2-40B4-BE49-F238E27FC236}">
                <a16:creationId xmlns:a16="http://schemas.microsoft.com/office/drawing/2014/main" id="{D3B19017-E7C9-2B42-888A-1A5A77F412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0576" y="3498370"/>
            <a:ext cx="1003300" cy="9271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page7image17078400">
            <a:extLst>
              <a:ext uri="{FF2B5EF4-FFF2-40B4-BE49-F238E27FC236}">
                <a16:creationId xmlns:a16="http://schemas.microsoft.com/office/drawing/2014/main" id="{E1834BE4-E84E-CD45-9E43-DC3BDA1FB5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8217" y="2108982"/>
            <a:ext cx="2540000" cy="736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5B3FFE5-E4CC-9E46-9291-AE5FA3449852}"/>
              </a:ext>
            </a:extLst>
          </p:cNvPr>
          <p:cNvSpPr txBox="1"/>
          <p:nvPr/>
        </p:nvSpPr>
        <p:spPr>
          <a:xfrm>
            <a:off x="5840454" y="2163716"/>
            <a:ext cx="2322239" cy="923330"/>
          </a:xfrm>
          <a:prstGeom prst="rect">
            <a:avLst/>
          </a:prstGeom>
          <a:noFill/>
        </p:spPr>
        <p:txBody>
          <a:bodyPr wrap="none" rtlCol="0">
            <a:spAutoFit/>
          </a:bodyPr>
          <a:lstStyle/>
          <a:p>
            <a:r>
              <a:rPr lang="en-US" dirty="0"/>
              <a:t>Governing Equation </a:t>
            </a:r>
          </a:p>
          <a:p>
            <a:r>
              <a:rPr lang="en-US" dirty="0"/>
              <a:t>(Differential equation) </a:t>
            </a:r>
          </a:p>
          <a:p>
            <a:endParaRPr lang="en-US" dirty="0"/>
          </a:p>
        </p:txBody>
      </p:sp>
      <p:sp>
        <p:nvSpPr>
          <p:cNvPr id="11" name="TextBox 10">
            <a:extLst>
              <a:ext uri="{FF2B5EF4-FFF2-40B4-BE49-F238E27FC236}">
                <a16:creationId xmlns:a16="http://schemas.microsoft.com/office/drawing/2014/main" id="{66A135DA-B917-9549-BA45-5776542F3E83}"/>
              </a:ext>
            </a:extLst>
          </p:cNvPr>
          <p:cNvSpPr txBox="1"/>
          <p:nvPr/>
        </p:nvSpPr>
        <p:spPr>
          <a:xfrm>
            <a:off x="3025302" y="4182894"/>
            <a:ext cx="184731" cy="369332"/>
          </a:xfrm>
          <a:prstGeom prst="rect">
            <a:avLst/>
          </a:prstGeom>
          <a:noFill/>
        </p:spPr>
        <p:txBody>
          <a:bodyPr wrap="none" rtlCol="0">
            <a:spAutoFit/>
          </a:bodyPr>
          <a:lstStyle/>
          <a:p>
            <a:endParaRPr lang="en-US"/>
          </a:p>
        </p:txBody>
      </p:sp>
      <p:pic>
        <p:nvPicPr>
          <p:cNvPr id="13" name="Picture 12">
            <a:extLst>
              <a:ext uri="{FF2B5EF4-FFF2-40B4-BE49-F238E27FC236}">
                <a16:creationId xmlns:a16="http://schemas.microsoft.com/office/drawing/2014/main" id="{714DD494-9393-CC42-8A91-F4CB981E117E}"/>
              </a:ext>
            </a:extLst>
          </p:cNvPr>
          <p:cNvPicPr>
            <a:picLocks noChangeAspect="1"/>
          </p:cNvPicPr>
          <p:nvPr/>
        </p:nvPicPr>
        <p:blipFill>
          <a:blip r:embed="rId5"/>
          <a:stretch>
            <a:fillRect/>
          </a:stretch>
        </p:blipFill>
        <p:spPr>
          <a:xfrm>
            <a:off x="6111230" y="3259899"/>
            <a:ext cx="1631852" cy="548640"/>
          </a:xfrm>
          <a:prstGeom prst="rect">
            <a:avLst/>
          </a:prstGeom>
        </p:spPr>
      </p:pic>
      <p:pic>
        <p:nvPicPr>
          <p:cNvPr id="14" name="Picture 13">
            <a:extLst>
              <a:ext uri="{FF2B5EF4-FFF2-40B4-BE49-F238E27FC236}">
                <a16:creationId xmlns:a16="http://schemas.microsoft.com/office/drawing/2014/main" id="{197962F2-2642-794B-8E1B-263E9A5ED38D}"/>
              </a:ext>
            </a:extLst>
          </p:cNvPr>
          <p:cNvPicPr>
            <a:picLocks noChangeAspect="1"/>
          </p:cNvPicPr>
          <p:nvPr/>
        </p:nvPicPr>
        <p:blipFill>
          <a:blip r:embed="rId6"/>
          <a:stretch>
            <a:fillRect/>
          </a:stretch>
        </p:blipFill>
        <p:spPr>
          <a:xfrm>
            <a:off x="6111230" y="5312827"/>
            <a:ext cx="1631852" cy="548640"/>
          </a:xfrm>
          <a:prstGeom prst="rect">
            <a:avLst/>
          </a:prstGeom>
        </p:spPr>
      </p:pic>
      <p:pic>
        <p:nvPicPr>
          <p:cNvPr id="22" name="Picture 21" descr="A picture containing sky, cup&#10;&#10;Description automatically generated">
            <a:extLst>
              <a:ext uri="{FF2B5EF4-FFF2-40B4-BE49-F238E27FC236}">
                <a16:creationId xmlns:a16="http://schemas.microsoft.com/office/drawing/2014/main" id="{E7BBD06F-92F6-1241-89F4-F0BDF02FFC7E}"/>
              </a:ext>
            </a:extLst>
          </p:cNvPr>
          <p:cNvPicPr>
            <a:picLocks noChangeAspect="1"/>
          </p:cNvPicPr>
          <p:nvPr/>
        </p:nvPicPr>
        <p:blipFill>
          <a:blip r:embed="rId7"/>
          <a:stretch>
            <a:fillRect/>
          </a:stretch>
        </p:blipFill>
        <p:spPr>
          <a:xfrm>
            <a:off x="3084405" y="4552226"/>
            <a:ext cx="1556075" cy="1643495"/>
          </a:xfrm>
          <a:prstGeom prst="rect">
            <a:avLst/>
          </a:prstGeom>
        </p:spPr>
      </p:pic>
      <p:pic>
        <p:nvPicPr>
          <p:cNvPr id="9" name="Picture 8" descr="A picture containing accessory, umbrella&#10;&#10;Description automatically generated">
            <a:extLst>
              <a:ext uri="{FF2B5EF4-FFF2-40B4-BE49-F238E27FC236}">
                <a16:creationId xmlns:a16="http://schemas.microsoft.com/office/drawing/2014/main" id="{4B22FB34-1A56-4417-97AC-0B8470B741EB}"/>
              </a:ext>
            </a:extLst>
          </p:cNvPr>
          <p:cNvPicPr>
            <a:picLocks noChangeAspect="1"/>
          </p:cNvPicPr>
          <p:nvPr/>
        </p:nvPicPr>
        <p:blipFill>
          <a:blip r:embed="rId8"/>
          <a:stretch>
            <a:fillRect/>
          </a:stretch>
        </p:blipFill>
        <p:spPr>
          <a:xfrm>
            <a:off x="3238035" y="2110816"/>
            <a:ext cx="1248814" cy="1248814"/>
          </a:xfrm>
          <a:prstGeom prst="ellipse">
            <a:avLst/>
          </a:prstGeom>
          <a:ln w="3175"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169911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E904AD8-12CD-834A-A867-B33D19307FF2}"/>
              </a:ext>
            </a:extLst>
          </p:cNvPr>
          <p:cNvSpPr txBox="1"/>
          <p:nvPr/>
        </p:nvSpPr>
        <p:spPr>
          <a:xfrm>
            <a:off x="1492310" y="1303137"/>
            <a:ext cx="6328464" cy="4632037"/>
          </a:xfrm>
          <a:prstGeom prst="rect">
            <a:avLst/>
          </a:prstGeom>
          <a:noFill/>
        </p:spPr>
        <p:txBody>
          <a:bodyPr wrap="none" rtlCol="0">
            <a:spAutoFit/>
          </a:bodyPr>
          <a:lstStyle/>
          <a:p>
            <a:pPr marL="342900" indent="-342900">
              <a:buFont typeface="+mj-lt"/>
              <a:buAutoNum type="arabicPeriod"/>
            </a:pPr>
            <a:r>
              <a:rPr lang="en-US" sz="2000" dirty="0">
                <a:latin typeface="Calibri (Body)"/>
                <a:cs typeface="Times New Roman" panose="02020603050405020304" pitchFamily="18" charset="0"/>
              </a:rPr>
              <a:t>Discretize the </a:t>
            </a:r>
            <a:r>
              <a:rPr lang="en-US" altLang="zh-CN" sz="2000" dirty="0">
                <a:latin typeface="Calibri (Body)"/>
                <a:cs typeface="Times New Roman" panose="02020603050405020304" pitchFamily="18" charset="0"/>
              </a:rPr>
              <a:t>c</a:t>
            </a:r>
            <a:r>
              <a:rPr lang="en-US" sz="2000" dirty="0">
                <a:latin typeface="Calibri (Body)"/>
                <a:cs typeface="Times New Roman" panose="02020603050405020304" pitchFamily="18" charset="0"/>
              </a:rPr>
              <a:t>ontinuous model into discrete model</a:t>
            </a:r>
          </a:p>
          <a:p>
            <a:pPr marL="342900" indent="-342900">
              <a:buFont typeface="+mj-lt"/>
              <a:buAutoNum type="arabicPeriod"/>
            </a:pPr>
            <a:endParaRPr lang="en-US" sz="2000" dirty="0">
              <a:latin typeface="Calibri (Body)"/>
              <a:cs typeface="Times New Roman" panose="02020603050405020304" pitchFamily="18" charset="0"/>
            </a:endParaRPr>
          </a:p>
          <a:p>
            <a:pPr marL="342900" indent="-342900">
              <a:buFont typeface="+mj-lt"/>
              <a:buAutoNum type="arabicPeriod"/>
            </a:pPr>
            <a:endParaRPr lang="en-US" sz="2000" dirty="0">
              <a:latin typeface="Calibri (Body)"/>
              <a:cs typeface="Times New Roman" panose="02020603050405020304" pitchFamily="18" charset="0"/>
            </a:endParaRPr>
          </a:p>
          <a:p>
            <a:endParaRPr lang="en-US" sz="2000" dirty="0">
              <a:latin typeface="Calibri (Body)"/>
              <a:cs typeface="Times New Roman" panose="02020603050405020304" pitchFamily="18" charset="0"/>
            </a:endParaRPr>
          </a:p>
          <a:p>
            <a:pPr marL="342900" indent="-342900">
              <a:lnSpc>
                <a:spcPct val="200000"/>
              </a:lnSpc>
              <a:buFont typeface="+mj-lt"/>
              <a:buAutoNum type="arabicPeriod" startAt="2"/>
            </a:pPr>
            <a:r>
              <a:rPr lang="en-US" sz="2000" dirty="0">
                <a:latin typeface="Calibri (Body)"/>
                <a:cs typeface="Times New Roman" panose="02020603050405020304" pitchFamily="18" charset="0"/>
              </a:rPr>
              <a:t>Discretize the differential</a:t>
            </a:r>
            <a:r>
              <a:rPr lang="zh-CN" altLang="en-US" sz="2000" dirty="0">
                <a:latin typeface="Calibri (Body)"/>
                <a:cs typeface="Times New Roman" panose="02020603050405020304" pitchFamily="18" charset="0"/>
              </a:rPr>
              <a:t> </a:t>
            </a:r>
            <a:r>
              <a:rPr lang="en-US" altLang="zh-CN" sz="2000" dirty="0">
                <a:latin typeface="Calibri (Body)"/>
                <a:cs typeface="Times New Roman" panose="02020603050405020304" pitchFamily="18" charset="0"/>
              </a:rPr>
              <a:t>equation</a:t>
            </a:r>
          </a:p>
          <a:p>
            <a:pPr marL="742950" lvl="1" indent="-285750">
              <a:lnSpc>
                <a:spcPct val="150000"/>
              </a:lnSpc>
              <a:buFont typeface="Wingdings" pitchFamily="2" charset="2"/>
              <a:buChar char="§"/>
            </a:pPr>
            <a:r>
              <a:rPr lang="en-US" dirty="0">
                <a:latin typeface="Calibri (Body)"/>
                <a:cs typeface="Times New Roman" panose="02020603050405020304" pitchFamily="18" charset="0"/>
              </a:rPr>
              <a:t>Finite Difference Method</a:t>
            </a:r>
            <a:r>
              <a:rPr lang="zh-CN" altLang="en-US" dirty="0">
                <a:latin typeface="Calibri (Body)"/>
                <a:cs typeface="Times New Roman" panose="02020603050405020304" pitchFamily="18" charset="0"/>
              </a:rPr>
              <a:t> </a:t>
            </a:r>
            <a:r>
              <a:rPr lang="en-US" altLang="zh-CN" dirty="0">
                <a:latin typeface="Calibri (Body)"/>
                <a:cs typeface="Times New Roman" panose="02020603050405020304" pitchFamily="18" charset="0"/>
              </a:rPr>
              <a:t>(FDM)		</a:t>
            </a:r>
            <a:r>
              <a:rPr lang="en-US" dirty="0">
                <a:latin typeface="Calibri (Body)"/>
                <a:cs typeface="Times New Roman" panose="02020603050405020304" pitchFamily="18" charset="0"/>
              </a:rPr>
              <a:t>Strong form</a:t>
            </a:r>
          </a:p>
          <a:p>
            <a:pPr marL="742950" lvl="1" indent="-285750">
              <a:lnSpc>
                <a:spcPct val="150000"/>
              </a:lnSpc>
              <a:buFont typeface="Wingdings" pitchFamily="2" charset="2"/>
              <a:buChar char="§"/>
            </a:pPr>
            <a:r>
              <a:rPr lang="en-US" dirty="0">
                <a:latin typeface="Calibri (Body)"/>
                <a:cs typeface="Times New Roman" panose="02020603050405020304" pitchFamily="18" charset="0"/>
              </a:rPr>
              <a:t>Finite Element Method (FEM)			Weak form</a:t>
            </a:r>
          </a:p>
          <a:p>
            <a:pPr marL="742950" lvl="1" indent="-285750">
              <a:lnSpc>
                <a:spcPct val="150000"/>
              </a:lnSpc>
              <a:buFont typeface="Wingdings" pitchFamily="2" charset="2"/>
              <a:buChar char="§"/>
            </a:pPr>
            <a:r>
              <a:rPr lang="en-US" dirty="0">
                <a:latin typeface="Calibri (Body)"/>
                <a:cs typeface="Times New Roman" panose="02020603050405020304" pitchFamily="18" charset="0"/>
              </a:rPr>
              <a:t>Finite Volume Method (FVM)			Semi-weak form</a:t>
            </a:r>
          </a:p>
          <a:p>
            <a:pPr marL="742950" lvl="1" indent="-285750">
              <a:lnSpc>
                <a:spcPct val="150000"/>
              </a:lnSpc>
              <a:buFont typeface="Wingdings" pitchFamily="2" charset="2"/>
              <a:buChar char="§"/>
            </a:pPr>
            <a:r>
              <a:rPr lang="en-US" dirty="0">
                <a:latin typeface="Calibri (Body)"/>
                <a:cs typeface="Times New Roman" panose="02020603050405020304" pitchFamily="18" charset="0"/>
              </a:rPr>
              <a:t>Spectral Element Method (SEM)		Weak form</a:t>
            </a:r>
          </a:p>
          <a:p>
            <a:pPr marL="742950" lvl="1" indent="-285750">
              <a:lnSpc>
                <a:spcPct val="150000"/>
              </a:lnSpc>
              <a:buFont typeface="Wingdings" pitchFamily="2" charset="2"/>
              <a:buChar char="§"/>
            </a:pPr>
            <a:r>
              <a:rPr lang="en-US" dirty="0">
                <a:latin typeface="Calibri (Body)"/>
                <a:cs typeface="Times New Roman" panose="02020603050405020304" pitchFamily="18" charset="0"/>
              </a:rPr>
              <a:t>etc.</a:t>
            </a:r>
          </a:p>
          <a:p>
            <a:endParaRPr lang="en-US" sz="2000" dirty="0">
              <a:latin typeface="Calibri (Body)"/>
              <a:cs typeface="Times New Roman" panose="02020603050405020304" pitchFamily="18" charset="0"/>
            </a:endParaRPr>
          </a:p>
          <a:p>
            <a:pPr marL="342900" indent="-342900">
              <a:buFont typeface="+mj-lt"/>
              <a:buAutoNum type="arabicPeriod" startAt="3"/>
            </a:pPr>
            <a:r>
              <a:rPr lang="en-US" sz="2000" dirty="0">
                <a:latin typeface="Calibri (Body)"/>
                <a:cs typeface="Times New Roman" panose="02020603050405020304" pitchFamily="18" charset="0"/>
              </a:rPr>
              <a:t>Solve the discrete system</a:t>
            </a:r>
            <a:r>
              <a:rPr lang="en-US" dirty="0">
                <a:latin typeface="Calibri (Body)"/>
                <a:cs typeface="Times New Roman" panose="02020603050405020304" pitchFamily="18" charset="0"/>
              </a:rPr>
              <a:t> </a:t>
            </a:r>
          </a:p>
        </p:txBody>
      </p:sp>
      <p:pic>
        <p:nvPicPr>
          <p:cNvPr id="15" name="Picture 14">
            <a:extLst>
              <a:ext uri="{FF2B5EF4-FFF2-40B4-BE49-F238E27FC236}">
                <a16:creationId xmlns:a16="http://schemas.microsoft.com/office/drawing/2014/main" id="{ECC6E72D-BAA1-1D4F-B386-737F0FF28122}"/>
              </a:ext>
            </a:extLst>
          </p:cNvPr>
          <p:cNvPicPr>
            <a:picLocks noChangeAspect="1"/>
          </p:cNvPicPr>
          <p:nvPr/>
        </p:nvPicPr>
        <p:blipFill>
          <a:blip r:embed="rId2"/>
          <a:stretch>
            <a:fillRect/>
          </a:stretch>
        </p:blipFill>
        <p:spPr>
          <a:xfrm>
            <a:off x="2855375" y="2121316"/>
            <a:ext cx="4064000" cy="393700"/>
          </a:xfrm>
          <a:prstGeom prst="rect">
            <a:avLst/>
          </a:prstGeom>
        </p:spPr>
      </p:pic>
      <p:sp>
        <p:nvSpPr>
          <p:cNvPr id="19" name="Rectangle 18">
            <a:extLst>
              <a:ext uri="{FF2B5EF4-FFF2-40B4-BE49-F238E27FC236}">
                <a16:creationId xmlns:a16="http://schemas.microsoft.com/office/drawing/2014/main" id="{EEAF032A-312A-0240-AE83-3E91A9272892}"/>
              </a:ext>
            </a:extLst>
          </p:cNvPr>
          <p:cNvSpPr/>
          <p:nvPr/>
        </p:nvSpPr>
        <p:spPr>
          <a:xfrm>
            <a:off x="3727055" y="44033"/>
            <a:ext cx="2113399" cy="523220"/>
          </a:xfrm>
          <a:prstGeom prst="rect">
            <a:avLst/>
          </a:prstGeom>
        </p:spPr>
        <p:txBody>
          <a:bodyPr wrap="none">
            <a:spAutoFit/>
          </a:bodyPr>
          <a:lstStyle/>
          <a:p>
            <a:r>
              <a:rPr lang="en-US" sz="2800" b="1" dirty="0">
                <a:solidFill>
                  <a:schemeClr val="accent1">
                    <a:lumMod val="75000"/>
                  </a:schemeClr>
                </a:solidFill>
              </a:rPr>
              <a:t>Introduction</a:t>
            </a:r>
            <a:r>
              <a:rPr lang="en-US" sz="2400" b="1" dirty="0">
                <a:solidFill>
                  <a:schemeClr val="accent1">
                    <a:lumMod val="75000"/>
                  </a:schemeClr>
                </a:solidFill>
              </a:rPr>
              <a:t> </a:t>
            </a:r>
          </a:p>
        </p:txBody>
      </p:sp>
      <p:sp>
        <p:nvSpPr>
          <p:cNvPr id="7" name="Rectangle 6">
            <a:extLst>
              <a:ext uri="{FF2B5EF4-FFF2-40B4-BE49-F238E27FC236}">
                <a16:creationId xmlns:a16="http://schemas.microsoft.com/office/drawing/2014/main" id="{758DCE72-62D8-4946-B3EA-1F5D50DC09FD}"/>
              </a:ext>
            </a:extLst>
          </p:cNvPr>
          <p:cNvSpPr/>
          <p:nvPr/>
        </p:nvSpPr>
        <p:spPr>
          <a:xfrm>
            <a:off x="93278" y="632312"/>
            <a:ext cx="5532540" cy="506870"/>
          </a:xfrm>
          <a:prstGeom prst="rect">
            <a:avLst/>
          </a:prstGeom>
        </p:spPr>
        <p:txBody>
          <a:bodyPr wrap="none">
            <a:spAutoFit/>
          </a:bodyPr>
          <a:lstStyle/>
          <a:p>
            <a:pPr>
              <a:lnSpc>
                <a:spcPct val="150000"/>
              </a:lnSpc>
              <a:defRPr/>
            </a:pPr>
            <a:r>
              <a:rPr lang="en-US" sz="2000" b="1" dirty="0"/>
              <a:t>Numerical Method</a:t>
            </a:r>
            <a:r>
              <a:rPr lang="zh-CN" altLang="en-US" sz="2000" b="1" dirty="0"/>
              <a:t>： </a:t>
            </a:r>
            <a:r>
              <a:rPr lang="en-US" altLang="zh-CN" sz="2000" b="1" dirty="0"/>
              <a:t>From</a:t>
            </a:r>
            <a:r>
              <a:rPr lang="zh-CN" altLang="en-US" sz="2000" b="1" dirty="0"/>
              <a:t> </a:t>
            </a:r>
            <a:r>
              <a:rPr lang="en-US" altLang="zh-CN" sz="2000" b="1" dirty="0"/>
              <a:t>C</a:t>
            </a:r>
            <a:r>
              <a:rPr lang="en-US" sz="2000" b="1" dirty="0"/>
              <a:t>ontinuous</a:t>
            </a:r>
            <a:r>
              <a:rPr lang="zh-CN" altLang="en-US" sz="2000" b="1" dirty="0"/>
              <a:t> </a:t>
            </a:r>
            <a:r>
              <a:rPr lang="en-US" altLang="zh-CN" sz="2000" b="1" dirty="0"/>
              <a:t>to</a:t>
            </a:r>
            <a:r>
              <a:rPr lang="zh-CN" altLang="en-US" sz="2000" b="1" dirty="0"/>
              <a:t> </a:t>
            </a:r>
            <a:r>
              <a:rPr lang="en-US" altLang="zh-CN" sz="2000" b="1" dirty="0"/>
              <a:t>Discrete</a:t>
            </a:r>
          </a:p>
        </p:txBody>
      </p:sp>
    </p:spTree>
    <p:extLst>
      <p:ext uri="{BB962C8B-B14F-4D97-AF65-F5344CB8AC3E}">
        <p14:creationId xmlns:p14="http://schemas.microsoft.com/office/powerpoint/2010/main" val="603213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B74E22-11B8-2040-99B2-CAE94C5BD4E1}"/>
              </a:ext>
            </a:extLst>
          </p:cNvPr>
          <p:cNvPicPr>
            <a:picLocks noChangeAspect="1"/>
          </p:cNvPicPr>
          <p:nvPr/>
        </p:nvPicPr>
        <p:blipFill>
          <a:blip r:embed="rId2"/>
          <a:stretch>
            <a:fillRect/>
          </a:stretch>
        </p:blipFill>
        <p:spPr>
          <a:xfrm>
            <a:off x="3627996" y="3634462"/>
            <a:ext cx="3383920" cy="640080"/>
          </a:xfrm>
          <a:prstGeom prst="rect">
            <a:avLst/>
          </a:prstGeom>
        </p:spPr>
      </p:pic>
      <p:pic>
        <p:nvPicPr>
          <p:cNvPr id="8" name="Picture 7">
            <a:extLst>
              <a:ext uri="{FF2B5EF4-FFF2-40B4-BE49-F238E27FC236}">
                <a16:creationId xmlns:a16="http://schemas.microsoft.com/office/drawing/2014/main" id="{439EB3F5-9793-1344-848F-CAD657197B12}"/>
              </a:ext>
            </a:extLst>
          </p:cNvPr>
          <p:cNvPicPr>
            <a:picLocks noChangeAspect="1"/>
          </p:cNvPicPr>
          <p:nvPr/>
        </p:nvPicPr>
        <p:blipFill>
          <a:blip r:embed="rId3"/>
          <a:stretch>
            <a:fillRect/>
          </a:stretch>
        </p:blipFill>
        <p:spPr>
          <a:xfrm>
            <a:off x="3627996" y="4585746"/>
            <a:ext cx="3383920" cy="640080"/>
          </a:xfrm>
          <a:prstGeom prst="rect">
            <a:avLst/>
          </a:prstGeom>
        </p:spPr>
      </p:pic>
      <p:pic>
        <p:nvPicPr>
          <p:cNvPr id="9" name="Picture 8">
            <a:extLst>
              <a:ext uri="{FF2B5EF4-FFF2-40B4-BE49-F238E27FC236}">
                <a16:creationId xmlns:a16="http://schemas.microsoft.com/office/drawing/2014/main" id="{2743183D-ACA1-3C4F-A0EB-DDDC312FE199}"/>
              </a:ext>
            </a:extLst>
          </p:cNvPr>
          <p:cNvPicPr>
            <a:picLocks noChangeAspect="1"/>
          </p:cNvPicPr>
          <p:nvPr/>
        </p:nvPicPr>
        <p:blipFill>
          <a:blip r:embed="rId4"/>
          <a:stretch>
            <a:fillRect/>
          </a:stretch>
        </p:blipFill>
        <p:spPr>
          <a:xfrm>
            <a:off x="3627996" y="5380850"/>
            <a:ext cx="3849431" cy="640080"/>
          </a:xfrm>
          <a:prstGeom prst="rect">
            <a:avLst/>
          </a:prstGeom>
        </p:spPr>
      </p:pic>
      <p:sp>
        <p:nvSpPr>
          <p:cNvPr id="10" name="TextBox 9">
            <a:extLst>
              <a:ext uri="{FF2B5EF4-FFF2-40B4-BE49-F238E27FC236}">
                <a16:creationId xmlns:a16="http://schemas.microsoft.com/office/drawing/2014/main" id="{D2F39CAA-DE5A-8349-8A27-4A8085A17ADF}"/>
              </a:ext>
            </a:extLst>
          </p:cNvPr>
          <p:cNvSpPr txBox="1"/>
          <p:nvPr/>
        </p:nvSpPr>
        <p:spPr>
          <a:xfrm>
            <a:off x="1095128" y="3729280"/>
            <a:ext cx="2007922" cy="369332"/>
          </a:xfrm>
          <a:prstGeom prst="rect">
            <a:avLst/>
          </a:prstGeom>
          <a:noFill/>
        </p:spPr>
        <p:txBody>
          <a:bodyPr wrap="none" rtlCol="0">
            <a:spAutoFit/>
          </a:bodyPr>
          <a:lstStyle/>
          <a:p>
            <a:r>
              <a:rPr lang="en-US" dirty="0">
                <a:latin typeface="Calibri (Body)"/>
                <a:cs typeface="Times New Roman" panose="02020603050405020304" pitchFamily="18" charset="0"/>
              </a:rPr>
              <a:t>Forward Difference</a:t>
            </a:r>
          </a:p>
        </p:txBody>
      </p:sp>
      <p:sp>
        <p:nvSpPr>
          <p:cNvPr id="11" name="TextBox 10">
            <a:extLst>
              <a:ext uri="{FF2B5EF4-FFF2-40B4-BE49-F238E27FC236}">
                <a16:creationId xmlns:a16="http://schemas.microsoft.com/office/drawing/2014/main" id="{690B7419-21DC-2449-805D-EF6289CAE6EB}"/>
              </a:ext>
            </a:extLst>
          </p:cNvPr>
          <p:cNvSpPr txBox="1"/>
          <p:nvPr/>
        </p:nvSpPr>
        <p:spPr>
          <a:xfrm>
            <a:off x="1095129" y="4617039"/>
            <a:ext cx="2161810" cy="369332"/>
          </a:xfrm>
          <a:prstGeom prst="rect">
            <a:avLst/>
          </a:prstGeom>
          <a:noFill/>
        </p:spPr>
        <p:txBody>
          <a:bodyPr wrap="none" rtlCol="0">
            <a:spAutoFit/>
          </a:bodyPr>
          <a:lstStyle/>
          <a:p>
            <a:r>
              <a:rPr lang="en-US" dirty="0">
                <a:latin typeface="Calibri (Body)"/>
                <a:cs typeface="Times New Roman" panose="02020603050405020304" pitchFamily="18" charset="0"/>
              </a:rPr>
              <a:t>Backward Difference</a:t>
            </a:r>
          </a:p>
        </p:txBody>
      </p:sp>
      <p:sp>
        <p:nvSpPr>
          <p:cNvPr id="12" name="TextBox 11">
            <a:extLst>
              <a:ext uri="{FF2B5EF4-FFF2-40B4-BE49-F238E27FC236}">
                <a16:creationId xmlns:a16="http://schemas.microsoft.com/office/drawing/2014/main" id="{317E4272-58CD-2E4F-BCAE-1433ECCC7733}"/>
              </a:ext>
            </a:extLst>
          </p:cNvPr>
          <p:cNvSpPr txBox="1"/>
          <p:nvPr/>
        </p:nvSpPr>
        <p:spPr>
          <a:xfrm>
            <a:off x="1095130" y="5423686"/>
            <a:ext cx="2071977" cy="369332"/>
          </a:xfrm>
          <a:prstGeom prst="rect">
            <a:avLst/>
          </a:prstGeom>
          <a:noFill/>
        </p:spPr>
        <p:txBody>
          <a:bodyPr wrap="none" rtlCol="0">
            <a:spAutoFit/>
          </a:bodyPr>
          <a:lstStyle/>
          <a:p>
            <a:r>
              <a:rPr lang="en-US" dirty="0">
                <a:latin typeface="Calibri (Body)"/>
                <a:cs typeface="Times New Roman" panose="02020603050405020304" pitchFamily="18" charset="0"/>
              </a:rPr>
              <a:t>Centered Difference</a:t>
            </a:r>
          </a:p>
        </p:txBody>
      </p:sp>
      <p:sp>
        <p:nvSpPr>
          <p:cNvPr id="13" name="Rectangle 12">
            <a:extLst>
              <a:ext uri="{FF2B5EF4-FFF2-40B4-BE49-F238E27FC236}">
                <a16:creationId xmlns:a16="http://schemas.microsoft.com/office/drawing/2014/main" id="{0332D54E-D15C-8B4D-867C-730B472836CE}"/>
              </a:ext>
            </a:extLst>
          </p:cNvPr>
          <p:cNvSpPr/>
          <p:nvPr/>
        </p:nvSpPr>
        <p:spPr>
          <a:xfrm>
            <a:off x="93278" y="632312"/>
            <a:ext cx="7069436" cy="503151"/>
          </a:xfrm>
          <a:prstGeom prst="rect">
            <a:avLst/>
          </a:prstGeom>
        </p:spPr>
        <p:txBody>
          <a:bodyPr wrap="none">
            <a:spAutoFit/>
          </a:bodyPr>
          <a:lstStyle/>
          <a:p>
            <a:pPr>
              <a:lnSpc>
                <a:spcPct val="150000"/>
              </a:lnSpc>
              <a:defRPr/>
            </a:pPr>
            <a:r>
              <a:rPr lang="en-US" sz="2000" b="1" dirty="0"/>
              <a:t>Finite</a:t>
            </a:r>
            <a:r>
              <a:rPr lang="en-US" sz="2000" b="1" dirty="0">
                <a:latin typeface="Tahoma" panose="020B0604030504040204" pitchFamily="34" charset="0"/>
              </a:rPr>
              <a:t> </a:t>
            </a:r>
            <a:r>
              <a:rPr lang="en-US" sz="2000" b="1" dirty="0"/>
              <a:t>Difference Method: </a:t>
            </a:r>
            <a:r>
              <a:rPr lang="en-US" altLang="zh-CN" sz="2000" b="1" dirty="0"/>
              <a:t>B</a:t>
            </a:r>
            <a:r>
              <a:rPr lang="en-US" sz="2000" b="1" dirty="0"/>
              <a:t>ased upon the Local Taylor Expansion</a:t>
            </a:r>
          </a:p>
        </p:txBody>
      </p:sp>
      <p:sp>
        <p:nvSpPr>
          <p:cNvPr id="15" name="Rectangle 14">
            <a:extLst>
              <a:ext uri="{FF2B5EF4-FFF2-40B4-BE49-F238E27FC236}">
                <a16:creationId xmlns:a16="http://schemas.microsoft.com/office/drawing/2014/main" id="{6E171D9C-2877-E642-8704-71ECDBD70167}"/>
              </a:ext>
            </a:extLst>
          </p:cNvPr>
          <p:cNvSpPr/>
          <p:nvPr/>
        </p:nvSpPr>
        <p:spPr>
          <a:xfrm>
            <a:off x="3727055" y="44033"/>
            <a:ext cx="2113399" cy="523220"/>
          </a:xfrm>
          <a:prstGeom prst="rect">
            <a:avLst/>
          </a:prstGeom>
        </p:spPr>
        <p:txBody>
          <a:bodyPr wrap="none">
            <a:spAutoFit/>
          </a:bodyPr>
          <a:lstStyle/>
          <a:p>
            <a:r>
              <a:rPr lang="en-US" sz="2800" b="1" dirty="0">
                <a:solidFill>
                  <a:schemeClr val="accent1">
                    <a:lumMod val="75000"/>
                  </a:schemeClr>
                </a:solidFill>
              </a:rPr>
              <a:t>Introduction</a:t>
            </a:r>
            <a:r>
              <a:rPr lang="en-US" sz="2400" b="1" dirty="0">
                <a:solidFill>
                  <a:schemeClr val="accent1">
                    <a:lumMod val="75000"/>
                  </a:schemeClr>
                </a:solidFill>
              </a:rPr>
              <a:t> </a:t>
            </a:r>
          </a:p>
        </p:txBody>
      </p:sp>
      <p:pic>
        <p:nvPicPr>
          <p:cNvPr id="16" name="Picture 15">
            <a:extLst>
              <a:ext uri="{FF2B5EF4-FFF2-40B4-BE49-F238E27FC236}">
                <a16:creationId xmlns:a16="http://schemas.microsoft.com/office/drawing/2014/main" id="{DA2700BA-5CB5-B143-B2DC-08EC04B1CC9E}"/>
              </a:ext>
            </a:extLst>
          </p:cNvPr>
          <p:cNvPicPr>
            <a:picLocks noChangeAspect="1"/>
          </p:cNvPicPr>
          <p:nvPr/>
        </p:nvPicPr>
        <p:blipFill>
          <a:blip r:embed="rId5"/>
          <a:stretch>
            <a:fillRect/>
          </a:stretch>
        </p:blipFill>
        <p:spPr>
          <a:xfrm>
            <a:off x="3103050" y="1413689"/>
            <a:ext cx="2931772" cy="1809849"/>
          </a:xfrm>
          <a:prstGeom prst="rect">
            <a:avLst/>
          </a:prstGeom>
        </p:spPr>
      </p:pic>
    </p:spTree>
    <p:extLst>
      <p:ext uri="{BB962C8B-B14F-4D97-AF65-F5344CB8AC3E}">
        <p14:creationId xmlns:p14="http://schemas.microsoft.com/office/powerpoint/2010/main" val="1432085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1D53B5-013C-B74C-8130-902E955385B4}"/>
              </a:ext>
            </a:extLst>
          </p:cNvPr>
          <p:cNvPicPr>
            <a:picLocks noChangeAspect="1"/>
          </p:cNvPicPr>
          <p:nvPr/>
        </p:nvPicPr>
        <p:blipFill>
          <a:blip r:embed="rId2"/>
          <a:stretch>
            <a:fillRect/>
          </a:stretch>
        </p:blipFill>
        <p:spPr>
          <a:xfrm>
            <a:off x="1160833" y="1712561"/>
            <a:ext cx="2899382" cy="731520"/>
          </a:xfrm>
          <a:prstGeom prst="rect">
            <a:avLst/>
          </a:prstGeom>
        </p:spPr>
      </p:pic>
      <p:pic>
        <p:nvPicPr>
          <p:cNvPr id="9" name="Picture 8">
            <a:extLst>
              <a:ext uri="{FF2B5EF4-FFF2-40B4-BE49-F238E27FC236}">
                <a16:creationId xmlns:a16="http://schemas.microsoft.com/office/drawing/2014/main" id="{ABC7ED3B-6828-314E-A35A-301DE361E95D}"/>
              </a:ext>
            </a:extLst>
          </p:cNvPr>
          <p:cNvPicPr>
            <a:picLocks noChangeAspect="1"/>
          </p:cNvPicPr>
          <p:nvPr/>
        </p:nvPicPr>
        <p:blipFill>
          <a:blip r:embed="rId3"/>
          <a:stretch>
            <a:fillRect/>
          </a:stretch>
        </p:blipFill>
        <p:spPr>
          <a:xfrm>
            <a:off x="1160833" y="2774178"/>
            <a:ext cx="2233060" cy="731520"/>
          </a:xfrm>
          <a:prstGeom prst="rect">
            <a:avLst/>
          </a:prstGeom>
        </p:spPr>
      </p:pic>
      <p:pic>
        <p:nvPicPr>
          <p:cNvPr id="13" name="Picture 12">
            <a:extLst>
              <a:ext uri="{FF2B5EF4-FFF2-40B4-BE49-F238E27FC236}">
                <a16:creationId xmlns:a16="http://schemas.microsoft.com/office/drawing/2014/main" id="{A787A3A9-B088-4A45-B536-AC091ECC6AFA}"/>
              </a:ext>
            </a:extLst>
          </p:cNvPr>
          <p:cNvPicPr>
            <a:picLocks noChangeAspect="1"/>
          </p:cNvPicPr>
          <p:nvPr/>
        </p:nvPicPr>
        <p:blipFill>
          <a:blip r:embed="rId4"/>
          <a:stretch>
            <a:fillRect/>
          </a:stretch>
        </p:blipFill>
        <p:spPr>
          <a:xfrm>
            <a:off x="7534975" y="4358014"/>
            <a:ext cx="1312985" cy="365760"/>
          </a:xfrm>
          <a:prstGeom prst="rect">
            <a:avLst/>
          </a:prstGeom>
        </p:spPr>
      </p:pic>
      <p:pic>
        <p:nvPicPr>
          <p:cNvPr id="15" name="Picture 14">
            <a:extLst>
              <a:ext uri="{FF2B5EF4-FFF2-40B4-BE49-F238E27FC236}">
                <a16:creationId xmlns:a16="http://schemas.microsoft.com/office/drawing/2014/main" id="{E258B6CF-D1D1-1943-8DA2-FAD3A9B860FF}"/>
              </a:ext>
            </a:extLst>
          </p:cNvPr>
          <p:cNvPicPr>
            <a:picLocks noChangeAspect="1"/>
          </p:cNvPicPr>
          <p:nvPr/>
        </p:nvPicPr>
        <p:blipFill>
          <a:blip r:embed="rId5"/>
          <a:stretch>
            <a:fillRect/>
          </a:stretch>
        </p:blipFill>
        <p:spPr>
          <a:xfrm>
            <a:off x="753752" y="4189583"/>
            <a:ext cx="6215365" cy="731520"/>
          </a:xfrm>
          <a:prstGeom prst="rect">
            <a:avLst/>
          </a:prstGeom>
        </p:spPr>
      </p:pic>
      <p:pic>
        <p:nvPicPr>
          <p:cNvPr id="16" name="Picture 15">
            <a:extLst>
              <a:ext uri="{FF2B5EF4-FFF2-40B4-BE49-F238E27FC236}">
                <a16:creationId xmlns:a16="http://schemas.microsoft.com/office/drawing/2014/main" id="{A4D907B7-D12B-714B-831D-9C0B1BC1D720}"/>
              </a:ext>
            </a:extLst>
          </p:cNvPr>
          <p:cNvPicPr>
            <a:picLocks noChangeAspect="1"/>
          </p:cNvPicPr>
          <p:nvPr/>
        </p:nvPicPr>
        <p:blipFill>
          <a:blip r:embed="rId6"/>
          <a:stretch>
            <a:fillRect/>
          </a:stretch>
        </p:blipFill>
        <p:spPr>
          <a:xfrm>
            <a:off x="4718745" y="1739371"/>
            <a:ext cx="796584" cy="411480"/>
          </a:xfrm>
          <a:prstGeom prst="rect">
            <a:avLst/>
          </a:prstGeom>
        </p:spPr>
      </p:pic>
      <p:sp>
        <p:nvSpPr>
          <p:cNvPr id="17" name="TextBox 16">
            <a:extLst>
              <a:ext uri="{FF2B5EF4-FFF2-40B4-BE49-F238E27FC236}">
                <a16:creationId xmlns:a16="http://schemas.microsoft.com/office/drawing/2014/main" id="{7FCF6704-CD2F-7E43-A771-8BBAA8741302}"/>
              </a:ext>
            </a:extLst>
          </p:cNvPr>
          <p:cNvSpPr txBox="1"/>
          <p:nvPr/>
        </p:nvSpPr>
        <p:spPr>
          <a:xfrm>
            <a:off x="5515329" y="1704631"/>
            <a:ext cx="3868320" cy="400110"/>
          </a:xfrm>
          <a:prstGeom prst="rect">
            <a:avLst/>
          </a:prstGeom>
          <a:noFill/>
        </p:spPr>
        <p:txBody>
          <a:bodyPr wrap="square" rtlCol="0">
            <a:spAutoFit/>
          </a:bodyPr>
          <a:lstStyle/>
          <a:p>
            <a:r>
              <a:rPr lang="en-US" sz="2000" dirty="0">
                <a:latin typeface="Calibri (Body)"/>
                <a:cs typeface="Times New Roman" panose="02020603050405020304" pitchFamily="18" charset="0"/>
              </a:rPr>
              <a:t>: basis function</a:t>
            </a:r>
          </a:p>
        </p:txBody>
      </p:sp>
      <p:pic>
        <p:nvPicPr>
          <p:cNvPr id="18" name="Picture 17">
            <a:extLst>
              <a:ext uri="{FF2B5EF4-FFF2-40B4-BE49-F238E27FC236}">
                <a16:creationId xmlns:a16="http://schemas.microsoft.com/office/drawing/2014/main" id="{62C305E3-C5D9-BA48-99CA-62F0EC8C39A0}"/>
              </a:ext>
            </a:extLst>
          </p:cNvPr>
          <p:cNvPicPr>
            <a:picLocks noChangeAspect="1"/>
          </p:cNvPicPr>
          <p:nvPr/>
        </p:nvPicPr>
        <p:blipFill>
          <a:blip r:embed="rId7"/>
          <a:stretch>
            <a:fillRect/>
          </a:stretch>
        </p:blipFill>
        <p:spPr>
          <a:xfrm>
            <a:off x="4715709" y="2964477"/>
            <a:ext cx="797560" cy="411480"/>
          </a:xfrm>
          <a:prstGeom prst="rect">
            <a:avLst/>
          </a:prstGeom>
        </p:spPr>
      </p:pic>
      <p:sp>
        <p:nvSpPr>
          <p:cNvPr id="19" name="TextBox 18">
            <a:extLst>
              <a:ext uri="{FF2B5EF4-FFF2-40B4-BE49-F238E27FC236}">
                <a16:creationId xmlns:a16="http://schemas.microsoft.com/office/drawing/2014/main" id="{83809F32-8B3C-BB4E-8F5D-0781268CA045}"/>
              </a:ext>
            </a:extLst>
          </p:cNvPr>
          <p:cNvSpPr txBox="1"/>
          <p:nvPr/>
        </p:nvSpPr>
        <p:spPr>
          <a:xfrm>
            <a:off x="5513269" y="2918367"/>
            <a:ext cx="1637756" cy="400110"/>
          </a:xfrm>
          <a:prstGeom prst="rect">
            <a:avLst/>
          </a:prstGeom>
          <a:noFill/>
        </p:spPr>
        <p:txBody>
          <a:bodyPr wrap="none" rtlCol="0">
            <a:spAutoFit/>
          </a:bodyPr>
          <a:lstStyle/>
          <a:p>
            <a:r>
              <a:rPr lang="en-US" sz="2000" dirty="0">
                <a:latin typeface="Calibri (Body)"/>
                <a:cs typeface="Times New Roman" panose="02020603050405020304" pitchFamily="18" charset="0"/>
              </a:rPr>
              <a:t>: test function</a:t>
            </a:r>
          </a:p>
        </p:txBody>
      </p:sp>
      <p:sp>
        <p:nvSpPr>
          <p:cNvPr id="20" name="Rectangle 19">
            <a:extLst>
              <a:ext uri="{FF2B5EF4-FFF2-40B4-BE49-F238E27FC236}">
                <a16:creationId xmlns:a16="http://schemas.microsoft.com/office/drawing/2014/main" id="{00FC6192-1AD8-7C4E-BC1C-BCE7EE06315B}"/>
              </a:ext>
            </a:extLst>
          </p:cNvPr>
          <p:cNvSpPr/>
          <p:nvPr/>
        </p:nvSpPr>
        <p:spPr>
          <a:xfrm>
            <a:off x="85323" y="656049"/>
            <a:ext cx="8973354" cy="506292"/>
          </a:xfrm>
          <a:prstGeom prst="rect">
            <a:avLst/>
          </a:prstGeom>
        </p:spPr>
        <p:txBody>
          <a:bodyPr wrap="none">
            <a:spAutoFit/>
          </a:bodyPr>
          <a:lstStyle/>
          <a:p>
            <a:pPr>
              <a:lnSpc>
                <a:spcPct val="150000"/>
              </a:lnSpc>
              <a:defRPr/>
            </a:pPr>
            <a:r>
              <a:rPr lang="en-US" sz="2000" b="1" dirty="0"/>
              <a:t>Finite Element Method : </a:t>
            </a:r>
            <a:r>
              <a:rPr lang="en-US" altLang="zh-CN" sz="2000" b="1" dirty="0"/>
              <a:t>B</a:t>
            </a:r>
            <a:r>
              <a:rPr lang="en-US" sz="2000" b="1" dirty="0"/>
              <a:t>ased </a:t>
            </a:r>
            <a:r>
              <a:rPr lang="en-US" altLang="zh-CN" sz="2000" b="1" dirty="0"/>
              <a:t>upon</a:t>
            </a:r>
            <a:r>
              <a:rPr lang="zh-CN" altLang="en-US" sz="2000" b="1" dirty="0"/>
              <a:t> </a:t>
            </a:r>
            <a:r>
              <a:rPr lang="en-US" sz="2000" b="1" dirty="0"/>
              <a:t>Weighted Residuals and Variational Principles</a:t>
            </a:r>
          </a:p>
        </p:txBody>
      </p:sp>
      <p:sp>
        <p:nvSpPr>
          <p:cNvPr id="21" name="Rectangle 20">
            <a:extLst>
              <a:ext uri="{FF2B5EF4-FFF2-40B4-BE49-F238E27FC236}">
                <a16:creationId xmlns:a16="http://schemas.microsoft.com/office/drawing/2014/main" id="{5854598D-EA27-274A-9EBC-C7F734EFCEFD}"/>
              </a:ext>
            </a:extLst>
          </p:cNvPr>
          <p:cNvSpPr/>
          <p:nvPr/>
        </p:nvSpPr>
        <p:spPr>
          <a:xfrm>
            <a:off x="3727055" y="44033"/>
            <a:ext cx="2113399" cy="523220"/>
          </a:xfrm>
          <a:prstGeom prst="rect">
            <a:avLst/>
          </a:prstGeom>
        </p:spPr>
        <p:txBody>
          <a:bodyPr wrap="none">
            <a:spAutoFit/>
          </a:bodyPr>
          <a:lstStyle/>
          <a:p>
            <a:r>
              <a:rPr lang="en-US" sz="2800" b="1" dirty="0">
                <a:solidFill>
                  <a:schemeClr val="accent1">
                    <a:lumMod val="75000"/>
                  </a:schemeClr>
                </a:solidFill>
              </a:rPr>
              <a:t>Introduction</a:t>
            </a:r>
            <a:r>
              <a:rPr lang="en-US" sz="2400" b="1" dirty="0">
                <a:solidFill>
                  <a:schemeClr val="accent1">
                    <a:lumMod val="75000"/>
                  </a:schemeClr>
                </a:solidFill>
              </a:rPr>
              <a:t> </a:t>
            </a:r>
          </a:p>
        </p:txBody>
      </p:sp>
      <p:sp>
        <p:nvSpPr>
          <p:cNvPr id="22" name="TextBox 21">
            <a:extLst>
              <a:ext uri="{FF2B5EF4-FFF2-40B4-BE49-F238E27FC236}">
                <a16:creationId xmlns:a16="http://schemas.microsoft.com/office/drawing/2014/main" id="{1875B5F5-13D8-B646-A141-EB65F5D6E99D}"/>
              </a:ext>
            </a:extLst>
          </p:cNvPr>
          <p:cNvSpPr txBox="1"/>
          <p:nvPr/>
        </p:nvSpPr>
        <p:spPr>
          <a:xfrm>
            <a:off x="2094555" y="5313597"/>
            <a:ext cx="5128520" cy="461665"/>
          </a:xfrm>
          <a:prstGeom prst="rect">
            <a:avLst/>
          </a:prstGeom>
          <a:noFill/>
        </p:spPr>
        <p:txBody>
          <a:bodyPr wrap="none" rtlCol="0">
            <a:spAutoFit/>
          </a:bodyPr>
          <a:lstStyle/>
          <a:p>
            <a:r>
              <a:rPr lang="en-US" sz="2400" b="1" dirty="0">
                <a:solidFill>
                  <a:srgbClr val="C00000"/>
                </a:solidFill>
              </a:rPr>
              <a:t>Weak form of the differential</a:t>
            </a:r>
            <a:r>
              <a:rPr lang="zh-CN" altLang="en-US" sz="2400" b="1" dirty="0">
                <a:solidFill>
                  <a:srgbClr val="C00000"/>
                </a:solidFill>
              </a:rPr>
              <a:t> </a:t>
            </a:r>
            <a:r>
              <a:rPr lang="en-US" altLang="zh-CN" sz="2400" b="1" dirty="0">
                <a:solidFill>
                  <a:srgbClr val="C00000"/>
                </a:solidFill>
              </a:rPr>
              <a:t>equation</a:t>
            </a:r>
            <a:endParaRPr lang="en-US" sz="2400" b="1" dirty="0">
              <a:solidFill>
                <a:srgbClr val="C00000"/>
              </a:solidFill>
            </a:endParaRPr>
          </a:p>
        </p:txBody>
      </p:sp>
    </p:spTree>
    <p:extLst>
      <p:ext uri="{BB962C8B-B14F-4D97-AF65-F5344CB8AC3E}">
        <p14:creationId xmlns:p14="http://schemas.microsoft.com/office/powerpoint/2010/main" val="2417544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173B45-9A96-2141-A505-3DCABEBC398C}"/>
              </a:ext>
            </a:extLst>
          </p:cNvPr>
          <p:cNvPicPr>
            <a:picLocks noChangeAspect="1"/>
          </p:cNvPicPr>
          <p:nvPr/>
        </p:nvPicPr>
        <p:blipFill>
          <a:blip r:embed="rId2"/>
          <a:stretch>
            <a:fillRect/>
          </a:stretch>
        </p:blipFill>
        <p:spPr>
          <a:xfrm>
            <a:off x="1414718" y="3747818"/>
            <a:ext cx="948267" cy="365760"/>
          </a:xfrm>
          <a:prstGeom prst="rect">
            <a:avLst/>
          </a:prstGeom>
        </p:spPr>
      </p:pic>
      <p:pic>
        <p:nvPicPr>
          <p:cNvPr id="5" name="Picture 4">
            <a:extLst>
              <a:ext uri="{FF2B5EF4-FFF2-40B4-BE49-F238E27FC236}">
                <a16:creationId xmlns:a16="http://schemas.microsoft.com/office/drawing/2014/main" id="{ACB619A1-C043-1F4D-94B1-9353BB20A099}"/>
              </a:ext>
            </a:extLst>
          </p:cNvPr>
          <p:cNvPicPr>
            <a:picLocks noChangeAspect="1"/>
          </p:cNvPicPr>
          <p:nvPr/>
        </p:nvPicPr>
        <p:blipFill>
          <a:blip r:embed="rId3"/>
          <a:stretch>
            <a:fillRect/>
          </a:stretch>
        </p:blipFill>
        <p:spPr>
          <a:xfrm>
            <a:off x="1385686" y="4870287"/>
            <a:ext cx="1706880" cy="365760"/>
          </a:xfrm>
          <a:prstGeom prst="rect">
            <a:avLst/>
          </a:prstGeom>
        </p:spPr>
      </p:pic>
      <p:pic>
        <p:nvPicPr>
          <p:cNvPr id="6" name="Picture 5">
            <a:extLst>
              <a:ext uri="{FF2B5EF4-FFF2-40B4-BE49-F238E27FC236}">
                <a16:creationId xmlns:a16="http://schemas.microsoft.com/office/drawing/2014/main" id="{6E04DDC2-22F5-CD49-8993-97331D229A63}"/>
              </a:ext>
            </a:extLst>
          </p:cNvPr>
          <p:cNvPicPr>
            <a:picLocks noChangeAspect="1"/>
          </p:cNvPicPr>
          <p:nvPr/>
        </p:nvPicPr>
        <p:blipFill>
          <a:blip r:embed="rId4"/>
          <a:stretch>
            <a:fillRect/>
          </a:stretch>
        </p:blipFill>
        <p:spPr>
          <a:xfrm>
            <a:off x="1414718" y="4286691"/>
            <a:ext cx="835378" cy="365760"/>
          </a:xfrm>
          <a:prstGeom prst="rect">
            <a:avLst/>
          </a:prstGeom>
        </p:spPr>
      </p:pic>
      <p:sp>
        <p:nvSpPr>
          <p:cNvPr id="7" name="TextBox 6">
            <a:extLst>
              <a:ext uri="{FF2B5EF4-FFF2-40B4-BE49-F238E27FC236}">
                <a16:creationId xmlns:a16="http://schemas.microsoft.com/office/drawing/2014/main" id="{83FCAD65-5F54-2944-A089-F88C464B8FAA}"/>
              </a:ext>
            </a:extLst>
          </p:cNvPr>
          <p:cNvSpPr txBox="1"/>
          <p:nvPr/>
        </p:nvSpPr>
        <p:spPr>
          <a:xfrm>
            <a:off x="4074299" y="3747818"/>
            <a:ext cx="4366901" cy="369332"/>
          </a:xfrm>
          <a:prstGeom prst="rect">
            <a:avLst/>
          </a:prstGeom>
          <a:noFill/>
        </p:spPr>
        <p:txBody>
          <a:bodyPr wrap="none" rtlCol="0">
            <a:spAutoFit/>
          </a:bodyPr>
          <a:lstStyle/>
          <a:p>
            <a:r>
              <a:rPr lang="en-US" dirty="0">
                <a:latin typeface="Calibri (Body)"/>
              </a:rPr>
              <a:t> </a:t>
            </a:r>
            <a:r>
              <a:rPr lang="en-US" dirty="0">
                <a:latin typeface="Calibri (Body)"/>
                <a:cs typeface="Times New Roman" panose="02020603050405020304" pitchFamily="18" charset="0"/>
              </a:rPr>
              <a:t>Continuous </a:t>
            </a:r>
            <a:r>
              <a:rPr lang="en-US" dirty="0" err="1">
                <a:latin typeface="Calibri (Body)"/>
                <a:cs typeface="Times New Roman" panose="02020603050405020304" pitchFamily="18" charset="0"/>
              </a:rPr>
              <a:t>Galerkin</a:t>
            </a:r>
            <a:r>
              <a:rPr lang="zh-CN" altLang="en-US" dirty="0">
                <a:latin typeface="Calibri (Body)"/>
                <a:cs typeface="Times New Roman" panose="02020603050405020304" pitchFamily="18" charset="0"/>
              </a:rPr>
              <a:t> </a:t>
            </a:r>
            <a:r>
              <a:rPr lang="en-US" altLang="zh-CN" dirty="0">
                <a:latin typeface="Calibri (Body)"/>
                <a:cs typeface="Times New Roman" panose="02020603050405020304" pitchFamily="18" charset="0"/>
              </a:rPr>
              <a:t>Finite</a:t>
            </a:r>
            <a:r>
              <a:rPr lang="zh-CN" altLang="en-US" dirty="0">
                <a:latin typeface="Calibri (Body)"/>
                <a:cs typeface="Times New Roman" panose="02020603050405020304" pitchFamily="18" charset="0"/>
              </a:rPr>
              <a:t> </a:t>
            </a:r>
            <a:r>
              <a:rPr lang="en-US" altLang="zh-CN" dirty="0">
                <a:latin typeface="Calibri (Body)"/>
                <a:cs typeface="Times New Roman" panose="02020603050405020304" pitchFamily="18" charset="0"/>
              </a:rPr>
              <a:t>Element Method</a:t>
            </a:r>
            <a:endParaRPr lang="en-US" dirty="0">
              <a:latin typeface="Calibri (Body)"/>
              <a:cs typeface="Times New Roman" panose="02020603050405020304" pitchFamily="18" charset="0"/>
            </a:endParaRPr>
          </a:p>
        </p:txBody>
      </p:sp>
      <p:sp>
        <p:nvSpPr>
          <p:cNvPr id="8" name="TextBox 7">
            <a:extLst>
              <a:ext uri="{FF2B5EF4-FFF2-40B4-BE49-F238E27FC236}">
                <a16:creationId xmlns:a16="http://schemas.microsoft.com/office/drawing/2014/main" id="{7CE27AFB-B0AC-2246-9D70-754C8AD4C0BB}"/>
              </a:ext>
            </a:extLst>
          </p:cNvPr>
          <p:cNvSpPr txBox="1"/>
          <p:nvPr/>
        </p:nvSpPr>
        <p:spPr>
          <a:xfrm>
            <a:off x="4131116" y="4283119"/>
            <a:ext cx="2266711" cy="369332"/>
          </a:xfrm>
          <a:prstGeom prst="rect">
            <a:avLst/>
          </a:prstGeom>
          <a:noFill/>
        </p:spPr>
        <p:txBody>
          <a:bodyPr wrap="none" rtlCol="0">
            <a:spAutoFit/>
          </a:bodyPr>
          <a:lstStyle/>
          <a:p>
            <a:r>
              <a:rPr lang="en-US" dirty="0">
                <a:latin typeface="Calibri (Body)"/>
                <a:cs typeface="Times New Roman" panose="02020603050405020304" pitchFamily="18" charset="0"/>
              </a:rPr>
              <a:t>Finite Volume Method</a:t>
            </a:r>
            <a:endParaRPr lang="en-US" dirty="0">
              <a:latin typeface="Calibri (Body)"/>
            </a:endParaRPr>
          </a:p>
        </p:txBody>
      </p:sp>
      <p:sp>
        <p:nvSpPr>
          <p:cNvPr id="10" name="TextBox 9">
            <a:extLst>
              <a:ext uri="{FF2B5EF4-FFF2-40B4-BE49-F238E27FC236}">
                <a16:creationId xmlns:a16="http://schemas.microsoft.com/office/drawing/2014/main" id="{C3C133AA-A340-2D40-AF12-C9AAB15C6DE3}"/>
              </a:ext>
            </a:extLst>
          </p:cNvPr>
          <p:cNvSpPr txBox="1"/>
          <p:nvPr/>
        </p:nvSpPr>
        <p:spPr>
          <a:xfrm>
            <a:off x="1705362" y="5470344"/>
            <a:ext cx="5908173" cy="830997"/>
          </a:xfrm>
          <a:prstGeom prst="rect">
            <a:avLst/>
          </a:prstGeom>
          <a:noFill/>
        </p:spPr>
        <p:txBody>
          <a:bodyPr wrap="square" rtlCol="0">
            <a:spAutoFit/>
          </a:bodyPr>
          <a:lstStyle/>
          <a:p>
            <a:pPr algn="ctr"/>
            <a:r>
              <a:rPr lang="en-US" sz="2400" b="1" dirty="0">
                <a:solidFill>
                  <a:srgbClr val="00B050"/>
                </a:solidFill>
              </a:rPr>
              <a:t>Different numerical methods are usually </a:t>
            </a:r>
          </a:p>
          <a:p>
            <a:pPr algn="ctr"/>
            <a:r>
              <a:rPr lang="en-US" sz="2400" b="1" dirty="0">
                <a:solidFill>
                  <a:srgbClr val="00B050"/>
                </a:solidFill>
              </a:rPr>
              <a:t>more similar than they are distinct.</a:t>
            </a:r>
          </a:p>
        </p:txBody>
      </p:sp>
      <p:sp>
        <p:nvSpPr>
          <p:cNvPr id="13" name="Rectangle 12">
            <a:extLst>
              <a:ext uri="{FF2B5EF4-FFF2-40B4-BE49-F238E27FC236}">
                <a16:creationId xmlns:a16="http://schemas.microsoft.com/office/drawing/2014/main" id="{4A9EFB8C-6AA8-EC40-A28F-A6DD284987A7}"/>
              </a:ext>
            </a:extLst>
          </p:cNvPr>
          <p:cNvSpPr/>
          <p:nvPr/>
        </p:nvSpPr>
        <p:spPr>
          <a:xfrm>
            <a:off x="3727055" y="44033"/>
            <a:ext cx="2113399" cy="523220"/>
          </a:xfrm>
          <a:prstGeom prst="rect">
            <a:avLst/>
          </a:prstGeom>
        </p:spPr>
        <p:txBody>
          <a:bodyPr wrap="none">
            <a:spAutoFit/>
          </a:bodyPr>
          <a:lstStyle/>
          <a:p>
            <a:r>
              <a:rPr lang="en-US" sz="2800" b="1" dirty="0">
                <a:solidFill>
                  <a:schemeClr val="accent1">
                    <a:lumMod val="75000"/>
                  </a:schemeClr>
                </a:solidFill>
              </a:rPr>
              <a:t>Introduction</a:t>
            </a:r>
            <a:r>
              <a:rPr lang="en-US" sz="2400" b="1" dirty="0">
                <a:solidFill>
                  <a:schemeClr val="accent1">
                    <a:lumMod val="75000"/>
                  </a:schemeClr>
                </a:solidFill>
              </a:rPr>
              <a:t> </a:t>
            </a:r>
          </a:p>
        </p:txBody>
      </p:sp>
      <p:pic>
        <p:nvPicPr>
          <p:cNvPr id="14" name="Picture 13">
            <a:extLst>
              <a:ext uri="{FF2B5EF4-FFF2-40B4-BE49-F238E27FC236}">
                <a16:creationId xmlns:a16="http://schemas.microsoft.com/office/drawing/2014/main" id="{C083F22B-954D-6D44-82DC-C96AA406E8EC}"/>
              </a:ext>
            </a:extLst>
          </p:cNvPr>
          <p:cNvPicPr>
            <a:picLocks noChangeAspect="1"/>
          </p:cNvPicPr>
          <p:nvPr/>
        </p:nvPicPr>
        <p:blipFill>
          <a:blip r:embed="rId5"/>
          <a:stretch>
            <a:fillRect/>
          </a:stretch>
        </p:blipFill>
        <p:spPr>
          <a:xfrm>
            <a:off x="1306100" y="2410406"/>
            <a:ext cx="2470362" cy="777240"/>
          </a:xfrm>
          <a:prstGeom prst="rect">
            <a:avLst/>
          </a:prstGeom>
        </p:spPr>
      </p:pic>
      <p:pic>
        <p:nvPicPr>
          <p:cNvPr id="15" name="Picture 14">
            <a:extLst>
              <a:ext uri="{FF2B5EF4-FFF2-40B4-BE49-F238E27FC236}">
                <a16:creationId xmlns:a16="http://schemas.microsoft.com/office/drawing/2014/main" id="{BB64FA04-BC06-8945-9A4B-8D7B5FFBCB4C}"/>
              </a:ext>
            </a:extLst>
          </p:cNvPr>
          <p:cNvPicPr>
            <a:picLocks noChangeAspect="1"/>
          </p:cNvPicPr>
          <p:nvPr/>
        </p:nvPicPr>
        <p:blipFill>
          <a:blip r:embed="rId6"/>
          <a:stretch>
            <a:fillRect/>
          </a:stretch>
        </p:blipFill>
        <p:spPr>
          <a:xfrm>
            <a:off x="6730919" y="2632701"/>
            <a:ext cx="560567" cy="274320"/>
          </a:xfrm>
          <a:prstGeom prst="rect">
            <a:avLst/>
          </a:prstGeom>
        </p:spPr>
      </p:pic>
      <p:sp>
        <p:nvSpPr>
          <p:cNvPr id="16" name="Rectangle 15">
            <a:extLst>
              <a:ext uri="{FF2B5EF4-FFF2-40B4-BE49-F238E27FC236}">
                <a16:creationId xmlns:a16="http://schemas.microsoft.com/office/drawing/2014/main" id="{F3A2CB53-9586-864C-BB1C-991EF22A9E00}"/>
              </a:ext>
            </a:extLst>
          </p:cNvPr>
          <p:cNvSpPr/>
          <p:nvPr/>
        </p:nvSpPr>
        <p:spPr>
          <a:xfrm>
            <a:off x="7260479" y="2605350"/>
            <a:ext cx="1832976" cy="523220"/>
          </a:xfrm>
          <a:prstGeom prst="rect">
            <a:avLst/>
          </a:prstGeom>
        </p:spPr>
        <p:txBody>
          <a:bodyPr wrap="square">
            <a:spAutoFit/>
          </a:bodyPr>
          <a:lstStyle/>
          <a:p>
            <a:r>
              <a:rPr lang="en-US" sz="1400" dirty="0">
                <a:latin typeface="Calibri (Body)"/>
                <a:cs typeface="Times New Roman" panose="02020603050405020304" pitchFamily="18" charset="0"/>
              </a:rPr>
              <a:t>is N</a:t>
            </a:r>
            <a:r>
              <a:rPr lang="en-US" sz="1400" baseline="30000" dirty="0">
                <a:latin typeface="Calibri (Body)"/>
                <a:cs typeface="Times New Roman" panose="02020603050405020304" pitchFamily="18" charset="0"/>
              </a:rPr>
              <a:t>th</a:t>
            </a:r>
            <a:r>
              <a:rPr lang="en-US" sz="1400" dirty="0">
                <a:latin typeface="Calibri (Body)"/>
                <a:cs typeface="Times New Roman" panose="02020603050405020304" pitchFamily="18" charset="0"/>
              </a:rPr>
              <a:t>-degree </a:t>
            </a:r>
            <a:r>
              <a:rPr lang="en-US" altLang="zh-CN" sz="1400" dirty="0">
                <a:latin typeface="Calibri (Body)"/>
                <a:cs typeface="Times New Roman" panose="02020603050405020304" pitchFamily="18" charset="0"/>
              </a:rPr>
              <a:t>Lagrange</a:t>
            </a:r>
          </a:p>
          <a:p>
            <a:r>
              <a:rPr lang="en-US" altLang="zh-CN" sz="1400" dirty="0">
                <a:latin typeface="Calibri (Body)"/>
                <a:cs typeface="Times New Roman" panose="02020603050405020304" pitchFamily="18" charset="0"/>
              </a:rPr>
              <a:t>polynomials</a:t>
            </a:r>
            <a:r>
              <a:rPr lang="en-US" sz="1400" dirty="0">
                <a:latin typeface="Calibri (Body)"/>
                <a:cs typeface="Times New Roman" panose="02020603050405020304" pitchFamily="18" charset="0"/>
              </a:rPr>
              <a:t> </a:t>
            </a:r>
          </a:p>
        </p:txBody>
      </p:sp>
      <p:sp>
        <p:nvSpPr>
          <p:cNvPr id="17" name="TextBox 16">
            <a:extLst>
              <a:ext uri="{FF2B5EF4-FFF2-40B4-BE49-F238E27FC236}">
                <a16:creationId xmlns:a16="http://schemas.microsoft.com/office/drawing/2014/main" id="{BBEEAFCF-41F5-C742-9BED-5C313803DAE4}"/>
              </a:ext>
            </a:extLst>
          </p:cNvPr>
          <p:cNvSpPr txBox="1"/>
          <p:nvPr/>
        </p:nvSpPr>
        <p:spPr>
          <a:xfrm>
            <a:off x="113253" y="1155461"/>
            <a:ext cx="3868320" cy="400110"/>
          </a:xfrm>
          <a:prstGeom prst="rect">
            <a:avLst/>
          </a:prstGeom>
          <a:noFill/>
        </p:spPr>
        <p:txBody>
          <a:bodyPr wrap="square" rtlCol="0">
            <a:spAutoFit/>
          </a:bodyPr>
          <a:lstStyle/>
          <a:p>
            <a:r>
              <a:rPr lang="en-US" sz="2000" dirty="0">
                <a:latin typeface="Calibri (Body)"/>
                <a:cs typeface="Times New Roman" panose="02020603050405020304" pitchFamily="18" charset="0"/>
              </a:rPr>
              <a:t>Basis function:</a:t>
            </a:r>
          </a:p>
        </p:txBody>
      </p:sp>
      <p:pic>
        <p:nvPicPr>
          <p:cNvPr id="18" name="Picture 17">
            <a:extLst>
              <a:ext uri="{FF2B5EF4-FFF2-40B4-BE49-F238E27FC236}">
                <a16:creationId xmlns:a16="http://schemas.microsoft.com/office/drawing/2014/main" id="{7ED48124-4254-1041-B3F7-BD25F159B968}"/>
              </a:ext>
            </a:extLst>
          </p:cNvPr>
          <p:cNvPicPr>
            <a:picLocks noChangeAspect="1"/>
          </p:cNvPicPr>
          <p:nvPr/>
        </p:nvPicPr>
        <p:blipFill>
          <a:blip r:embed="rId7"/>
          <a:stretch>
            <a:fillRect/>
          </a:stretch>
        </p:blipFill>
        <p:spPr>
          <a:xfrm>
            <a:off x="1306100" y="1746544"/>
            <a:ext cx="2355748" cy="594360"/>
          </a:xfrm>
          <a:prstGeom prst="rect">
            <a:avLst/>
          </a:prstGeom>
        </p:spPr>
      </p:pic>
      <p:pic>
        <p:nvPicPr>
          <p:cNvPr id="19" name="Picture 18">
            <a:extLst>
              <a:ext uri="{FF2B5EF4-FFF2-40B4-BE49-F238E27FC236}">
                <a16:creationId xmlns:a16="http://schemas.microsoft.com/office/drawing/2014/main" id="{EEACD019-F5A2-F84C-B691-F67A2B4D5BB6}"/>
              </a:ext>
            </a:extLst>
          </p:cNvPr>
          <p:cNvPicPr>
            <a:picLocks noChangeAspect="1"/>
          </p:cNvPicPr>
          <p:nvPr/>
        </p:nvPicPr>
        <p:blipFill>
          <a:blip r:embed="rId8"/>
          <a:stretch>
            <a:fillRect/>
          </a:stretch>
        </p:blipFill>
        <p:spPr>
          <a:xfrm>
            <a:off x="6729423" y="1840697"/>
            <a:ext cx="531056" cy="274320"/>
          </a:xfrm>
          <a:prstGeom prst="rect">
            <a:avLst/>
          </a:prstGeom>
        </p:spPr>
      </p:pic>
      <p:sp>
        <p:nvSpPr>
          <p:cNvPr id="20" name="Rectangle 19">
            <a:extLst>
              <a:ext uri="{FF2B5EF4-FFF2-40B4-BE49-F238E27FC236}">
                <a16:creationId xmlns:a16="http://schemas.microsoft.com/office/drawing/2014/main" id="{E62BE74F-2F1B-814F-B9D3-92B166F213D8}"/>
              </a:ext>
            </a:extLst>
          </p:cNvPr>
          <p:cNvSpPr/>
          <p:nvPr/>
        </p:nvSpPr>
        <p:spPr>
          <a:xfrm>
            <a:off x="7260479" y="1807240"/>
            <a:ext cx="1797287" cy="307777"/>
          </a:xfrm>
          <a:prstGeom prst="rect">
            <a:avLst/>
          </a:prstGeom>
        </p:spPr>
        <p:txBody>
          <a:bodyPr wrap="none">
            <a:spAutoFit/>
          </a:bodyPr>
          <a:lstStyle/>
          <a:p>
            <a:r>
              <a:rPr lang="en-US" sz="1400" dirty="0">
                <a:latin typeface="Calibri (Body)"/>
                <a:cs typeface="Times New Roman" panose="02020603050405020304" pitchFamily="18" charset="0"/>
              </a:rPr>
              <a:t>is local shape function</a:t>
            </a:r>
          </a:p>
        </p:txBody>
      </p:sp>
      <p:sp>
        <p:nvSpPr>
          <p:cNvPr id="21" name="TextBox 20">
            <a:extLst>
              <a:ext uri="{FF2B5EF4-FFF2-40B4-BE49-F238E27FC236}">
                <a16:creationId xmlns:a16="http://schemas.microsoft.com/office/drawing/2014/main" id="{11FC71A5-638C-3B45-A8E9-64988E511C06}"/>
              </a:ext>
            </a:extLst>
          </p:cNvPr>
          <p:cNvSpPr txBox="1"/>
          <p:nvPr/>
        </p:nvSpPr>
        <p:spPr>
          <a:xfrm>
            <a:off x="110310" y="3228945"/>
            <a:ext cx="1595052" cy="400110"/>
          </a:xfrm>
          <a:prstGeom prst="rect">
            <a:avLst/>
          </a:prstGeom>
          <a:noFill/>
        </p:spPr>
        <p:txBody>
          <a:bodyPr wrap="none" rtlCol="0">
            <a:spAutoFit/>
          </a:bodyPr>
          <a:lstStyle/>
          <a:p>
            <a:r>
              <a:rPr lang="en-US" sz="2000" dirty="0">
                <a:latin typeface="Calibri (Body)"/>
                <a:cs typeface="Times New Roman" panose="02020603050405020304" pitchFamily="18" charset="0"/>
              </a:rPr>
              <a:t>Test function:</a:t>
            </a:r>
          </a:p>
        </p:txBody>
      </p:sp>
      <p:sp>
        <p:nvSpPr>
          <p:cNvPr id="22" name="TextBox 21">
            <a:extLst>
              <a:ext uri="{FF2B5EF4-FFF2-40B4-BE49-F238E27FC236}">
                <a16:creationId xmlns:a16="http://schemas.microsoft.com/office/drawing/2014/main" id="{3D85EB21-A707-8748-BEA2-F7661197099F}"/>
              </a:ext>
            </a:extLst>
          </p:cNvPr>
          <p:cNvSpPr txBox="1"/>
          <p:nvPr/>
        </p:nvSpPr>
        <p:spPr>
          <a:xfrm>
            <a:off x="4145993" y="4839852"/>
            <a:ext cx="2540119" cy="369332"/>
          </a:xfrm>
          <a:prstGeom prst="rect">
            <a:avLst/>
          </a:prstGeom>
          <a:noFill/>
        </p:spPr>
        <p:txBody>
          <a:bodyPr wrap="none" rtlCol="0">
            <a:spAutoFit/>
          </a:bodyPr>
          <a:lstStyle/>
          <a:p>
            <a:r>
              <a:rPr lang="en-US" dirty="0">
                <a:latin typeface="Calibri (Body)"/>
                <a:cs typeface="Times New Roman" panose="02020603050405020304" pitchFamily="18" charset="0"/>
              </a:rPr>
              <a:t>Finite Difference Method</a:t>
            </a:r>
          </a:p>
        </p:txBody>
      </p:sp>
      <p:sp>
        <p:nvSpPr>
          <p:cNvPr id="24" name="Rectangle 23">
            <a:extLst>
              <a:ext uri="{FF2B5EF4-FFF2-40B4-BE49-F238E27FC236}">
                <a16:creationId xmlns:a16="http://schemas.microsoft.com/office/drawing/2014/main" id="{A62DAEA1-AAD8-AA4B-841F-9FDC36E7DA4D}"/>
              </a:ext>
            </a:extLst>
          </p:cNvPr>
          <p:cNvSpPr/>
          <p:nvPr/>
        </p:nvSpPr>
        <p:spPr>
          <a:xfrm>
            <a:off x="85323" y="656049"/>
            <a:ext cx="3073918" cy="506292"/>
          </a:xfrm>
          <a:prstGeom prst="rect">
            <a:avLst/>
          </a:prstGeom>
        </p:spPr>
        <p:txBody>
          <a:bodyPr wrap="none">
            <a:spAutoFit/>
          </a:bodyPr>
          <a:lstStyle/>
          <a:p>
            <a:pPr>
              <a:lnSpc>
                <a:spcPct val="150000"/>
              </a:lnSpc>
              <a:defRPr/>
            </a:pPr>
            <a:r>
              <a:rPr lang="en-US" sz="2000" b="1" dirty="0"/>
              <a:t>Differences and Similarities</a:t>
            </a:r>
          </a:p>
        </p:txBody>
      </p:sp>
      <p:sp>
        <p:nvSpPr>
          <p:cNvPr id="25" name="Rectangle 24">
            <a:extLst>
              <a:ext uri="{FF2B5EF4-FFF2-40B4-BE49-F238E27FC236}">
                <a16:creationId xmlns:a16="http://schemas.microsoft.com/office/drawing/2014/main" id="{781E6015-6156-F74E-955D-56B4A6408D9F}"/>
              </a:ext>
            </a:extLst>
          </p:cNvPr>
          <p:cNvSpPr/>
          <p:nvPr/>
        </p:nvSpPr>
        <p:spPr>
          <a:xfrm>
            <a:off x="4140974" y="2576074"/>
            <a:ext cx="2577885" cy="369332"/>
          </a:xfrm>
          <a:prstGeom prst="rect">
            <a:avLst/>
          </a:prstGeom>
        </p:spPr>
        <p:txBody>
          <a:bodyPr wrap="none">
            <a:spAutoFit/>
          </a:bodyPr>
          <a:lstStyle/>
          <a:p>
            <a:r>
              <a:rPr lang="en-US" altLang="zh-CN" dirty="0">
                <a:latin typeface="Calibri (Body)"/>
                <a:cs typeface="Times New Roman" panose="02020603050405020304" pitchFamily="18" charset="0"/>
              </a:rPr>
              <a:t>Spectral</a:t>
            </a:r>
            <a:r>
              <a:rPr lang="zh-CN" altLang="en-US" dirty="0">
                <a:latin typeface="Calibri (Body)"/>
                <a:cs typeface="Times New Roman" panose="02020603050405020304" pitchFamily="18" charset="0"/>
              </a:rPr>
              <a:t> </a:t>
            </a:r>
            <a:r>
              <a:rPr lang="en-US" altLang="zh-CN" dirty="0">
                <a:latin typeface="Calibri (Body)"/>
                <a:cs typeface="Times New Roman" panose="02020603050405020304" pitchFamily="18" charset="0"/>
              </a:rPr>
              <a:t>Element Method</a:t>
            </a:r>
            <a:endParaRPr lang="en-US" dirty="0">
              <a:latin typeface="Calibri (Body)"/>
            </a:endParaRPr>
          </a:p>
        </p:txBody>
      </p:sp>
      <p:sp>
        <p:nvSpPr>
          <p:cNvPr id="26" name="Rectangle 25">
            <a:extLst>
              <a:ext uri="{FF2B5EF4-FFF2-40B4-BE49-F238E27FC236}">
                <a16:creationId xmlns:a16="http://schemas.microsoft.com/office/drawing/2014/main" id="{224F32A0-486C-6A4C-909F-7D8406E6C11A}"/>
              </a:ext>
            </a:extLst>
          </p:cNvPr>
          <p:cNvSpPr/>
          <p:nvPr/>
        </p:nvSpPr>
        <p:spPr>
          <a:xfrm>
            <a:off x="4140974" y="1769404"/>
            <a:ext cx="2326278" cy="369332"/>
          </a:xfrm>
          <a:prstGeom prst="rect">
            <a:avLst/>
          </a:prstGeom>
        </p:spPr>
        <p:txBody>
          <a:bodyPr wrap="none">
            <a:spAutoFit/>
          </a:bodyPr>
          <a:lstStyle/>
          <a:p>
            <a:r>
              <a:rPr lang="en-US" altLang="zh-CN" dirty="0">
                <a:latin typeface="Calibri (Body)"/>
                <a:cs typeface="Times New Roman" panose="02020603050405020304" pitchFamily="18" charset="0"/>
              </a:rPr>
              <a:t>Finite</a:t>
            </a:r>
            <a:r>
              <a:rPr lang="zh-CN" altLang="en-US" dirty="0">
                <a:latin typeface="Calibri (Body)"/>
                <a:cs typeface="Times New Roman" panose="02020603050405020304" pitchFamily="18" charset="0"/>
              </a:rPr>
              <a:t> </a:t>
            </a:r>
            <a:r>
              <a:rPr lang="en-US" altLang="zh-CN" dirty="0">
                <a:latin typeface="Calibri (Body)"/>
                <a:cs typeface="Times New Roman" panose="02020603050405020304" pitchFamily="18" charset="0"/>
              </a:rPr>
              <a:t>Element Method</a:t>
            </a:r>
            <a:endParaRPr lang="en-US" dirty="0">
              <a:latin typeface="Calibri (Body)"/>
            </a:endParaRPr>
          </a:p>
        </p:txBody>
      </p:sp>
    </p:spTree>
    <p:extLst>
      <p:ext uri="{BB962C8B-B14F-4D97-AF65-F5344CB8AC3E}">
        <p14:creationId xmlns:p14="http://schemas.microsoft.com/office/powerpoint/2010/main" val="117836022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8386</TotalTime>
  <Words>1248</Words>
  <Application>Microsoft Macintosh PowerPoint</Application>
  <PresentationFormat>On-screen Show (4:3)</PresentationFormat>
  <Paragraphs>359</Paragraphs>
  <Slides>44</Slides>
  <Notes>8</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54" baseType="lpstr">
      <vt:lpstr>Calibri (Body)</vt:lpstr>
      <vt:lpstr>Arial</vt:lpstr>
      <vt:lpstr>Calibri</vt:lpstr>
      <vt:lpstr>Calibri Light</vt:lpstr>
      <vt:lpstr>Cambria Math</vt:lpstr>
      <vt:lpstr>Tahoma</vt:lpstr>
      <vt:lpstr>Times New Roman</vt:lpstr>
      <vt:lpstr>Wingdings</vt:lpstr>
      <vt:lpstr>Office Theme</vt:lpstr>
      <vt:lpstr>Equation.DSMT4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 Haipeng</dc:creator>
  <cp:lastModifiedBy>Li, Haipeng</cp:lastModifiedBy>
  <cp:revision>224</cp:revision>
  <cp:lastPrinted>2019-08-30T03:52:14Z</cp:lastPrinted>
  <dcterms:created xsi:type="dcterms:W3CDTF">2019-08-10T13:27:18Z</dcterms:created>
  <dcterms:modified xsi:type="dcterms:W3CDTF">2019-09-02T03:34:06Z</dcterms:modified>
</cp:coreProperties>
</file>